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9" r:id="rId3"/>
    <p:sldId id="257" r:id="rId4"/>
    <p:sldId id="260" r:id="rId5"/>
    <p:sldId id="258" r:id="rId6"/>
    <p:sldId id="264" r:id="rId7"/>
    <p:sldId id="265" r:id="rId8"/>
    <p:sldId id="266"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94660"/>
  </p:normalViewPr>
  <p:slideViewPr>
    <p:cSldViewPr snapToGrid="0">
      <p:cViewPr varScale="1">
        <p:scale>
          <a:sx n="67" d="100"/>
          <a:sy n="67" d="100"/>
        </p:scale>
        <p:origin x="54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D21E72-A297-418E-91A8-56CC02180163}" type="doc">
      <dgm:prSet loTypeId="urn:microsoft.com/office/officeart/2008/layout/AlternatingHexagons" loCatId="list" qsTypeId="urn:microsoft.com/office/officeart/2005/8/quickstyle/simple2" qsCatId="simple" csTypeId="urn:microsoft.com/office/officeart/2005/8/colors/colorful2" csCatId="colorful" phldr="1"/>
      <dgm:spPr/>
      <dgm:t>
        <a:bodyPr/>
        <a:lstStyle/>
        <a:p>
          <a:endParaRPr lang="en-US"/>
        </a:p>
      </dgm:t>
    </dgm:pt>
    <dgm:pt modelId="{19A66F8B-0EAB-4005-8EF9-03A43DC2C8AA}">
      <dgm:prSet phldrT="[Text]" custT="1"/>
      <dgm:spPr>
        <a:xfrm rot="5400000">
          <a:off x="2414159" y="77407"/>
          <a:ext cx="1186160" cy="1031959"/>
        </a:xfrm>
        <a:prstGeom prst="hexagon">
          <a:avLst>
            <a:gd name="adj" fmla="val 25000"/>
            <a:gd name="vf" fmla="val 115470"/>
          </a:avLst>
        </a:prstGeom>
      </dgm:spPr>
      <dgm:t>
        <a:bodyPr/>
        <a:lstStyle/>
        <a:p>
          <a:r>
            <a:rPr lang="en-US" sz="1600" b="1" dirty="0">
              <a:latin typeface="Calibri" panose="020F0502020204030204"/>
              <a:ea typeface="+mn-ea"/>
              <a:cs typeface="+mn-cs"/>
            </a:rPr>
            <a:t>Community</a:t>
          </a:r>
        </a:p>
        <a:p>
          <a:r>
            <a:rPr lang="en-US" sz="1600" b="1" dirty="0">
              <a:latin typeface="Calibri" panose="020F0502020204030204"/>
              <a:ea typeface="+mn-ea"/>
              <a:cs typeface="+mn-cs"/>
            </a:rPr>
            <a:t>Engagement</a:t>
          </a:r>
        </a:p>
        <a:p>
          <a:endParaRPr lang="en-US" sz="1400" dirty="0">
            <a:latin typeface="Calibri" panose="020F0502020204030204"/>
            <a:ea typeface="+mn-ea"/>
            <a:cs typeface="+mn-cs"/>
          </a:endParaRPr>
        </a:p>
      </dgm:t>
    </dgm:pt>
    <dgm:pt modelId="{41003B3A-54CA-4FCF-ACC2-D3EAF7B784E9}" type="parTrans" cxnId="{10D5E14B-ACCC-4CA6-8B4E-A247C8844271}">
      <dgm:prSet/>
      <dgm:spPr/>
      <dgm:t>
        <a:bodyPr/>
        <a:lstStyle/>
        <a:p>
          <a:endParaRPr lang="en-US"/>
        </a:p>
      </dgm:t>
    </dgm:pt>
    <dgm:pt modelId="{DC0D6ADB-8B10-46FE-8C85-4AA45845A1F2}" type="sibTrans" cxnId="{10D5E14B-ACCC-4CA6-8B4E-A247C8844271}">
      <dgm:prSet/>
      <dgm:spPr>
        <a:xfrm rot="5400000">
          <a:off x="1299643" y="77407"/>
          <a:ext cx="1186160" cy="1031959"/>
        </a:xfrm>
        <a:prstGeom prst="hexagon">
          <a:avLst>
            <a:gd name="adj" fmla="val 25000"/>
            <a:gd name="vf" fmla="val 115470"/>
          </a:avLst>
        </a:prstGeom>
      </dgm:spPr>
      <dgm:t>
        <a:bodyPr/>
        <a:lstStyle/>
        <a:p>
          <a:r>
            <a:rPr lang="en-US" b="1" dirty="0">
              <a:latin typeface="Calibri" panose="020F0502020204030204"/>
              <a:ea typeface="+mn-ea"/>
              <a:cs typeface="+mn-cs"/>
            </a:rPr>
            <a:t>EDI </a:t>
          </a:r>
        </a:p>
        <a:p>
          <a:r>
            <a:rPr lang="en-US" b="1" dirty="0">
              <a:latin typeface="Calibri" panose="020F0502020204030204"/>
              <a:ea typeface="+mn-ea"/>
              <a:cs typeface="+mn-cs"/>
            </a:rPr>
            <a:t>Strategy</a:t>
          </a:r>
        </a:p>
      </dgm:t>
    </dgm:pt>
    <dgm:pt modelId="{C71C350A-10A6-4F8E-9C98-C954D26E8686}">
      <dgm:prSet phldrT="[Text]"/>
      <dgm:spPr>
        <a:xfrm>
          <a:off x="3554533" y="237539"/>
          <a:ext cx="1323754" cy="711696"/>
        </a:xfrm>
        <a:prstGeom prst="rect">
          <a:avLst/>
        </a:prstGeom>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BFD52542-88D0-499B-98EA-D231F8A8B82A}" type="parTrans" cxnId="{7DF37CC1-D768-4176-969D-E402E47DBDCF}">
      <dgm:prSet/>
      <dgm:spPr/>
      <dgm:t>
        <a:bodyPr/>
        <a:lstStyle/>
        <a:p>
          <a:endParaRPr lang="en-US"/>
        </a:p>
      </dgm:t>
    </dgm:pt>
    <dgm:pt modelId="{652873CC-18A8-49B3-AED0-D5EEE28BD2F1}" type="sibTrans" cxnId="{7DF37CC1-D768-4176-969D-E402E47DBDCF}">
      <dgm:prSet/>
      <dgm:spPr/>
      <dgm:t>
        <a:bodyPr/>
        <a:lstStyle/>
        <a:p>
          <a:endParaRPr lang="en-US"/>
        </a:p>
      </dgm:t>
    </dgm:pt>
    <dgm:pt modelId="{66172C2E-08EB-4B39-A768-BD5E0334CC38}">
      <dgm:prSet phldrT="[Text]" custT="1"/>
      <dgm:spPr>
        <a:xfrm rot="5400000">
          <a:off x="1854766" y="1084220"/>
          <a:ext cx="1186160" cy="1031959"/>
        </a:xfrm>
        <a:prstGeom prst="hexagon">
          <a:avLst>
            <a:gd name="adj" fmla="val 25000"/>
            <a:gd name="vf" fmla="val 115470"/>
          </a:avLst>
        </a:prstGeom>
      </dgm:spPr>
      <dgm:t>
        <a:bodyPr/>
        <a:lstStyle/>
        <a:p>
          <a:r>
            <a:rPr lang="en-US" sz="2400" b="1" dirty="0">
              <a:latin typeface="Calibri" panose="020F0502020204030204"/>
              <a:ea typeface="+mn-ea"/>
              <a:cs typeface="+mn-cs"/>
            </a:rPr>
            <a:t>Human Rights</a:t>
          </a:r>
        </a:p>
      </dgm:t>
    </dgm:pt>
    <dgm:pt modelId="{08D265DE-31E6-48C6-8B30-524A936473A1}" type="parTrans" cxnId="{83348123-8FF0-4B55-91EC-08E112C9F2FF}">
      <dgm:prSet/>
      <dgm:spPr/>
      <dgm:t>
        <a:bodyPr/>
        <a:lstStyle/>
        <a:p>
          <a:endParaRPr lang="en-US"/>
        </a:p>
      </dgm:t>
    </dgm:pt>
    <dgm:pt modelId="{461F8E24-C649-4528-A7C2-7EC868AC8B87}" type="sibTrans" cxnId="{83348123-8FF0-4B55-91EC-08E112C9F2FF}">
      <dgm:prSet/>
      <dgm:spPr>
        <a:xfrm rot="5400000">
          <a:off x="2969282" y="1084220"/>
          <a:ext cx="1186160" cy="1031959"/>
        </a:xfrm>
        <a:prstGeom prst="hexagon">
          <a:avLst>
            <a:gd name="adj" fmla="val 25000"/>
            <a:gd name="vf" fmla="val 115470"/>
          </a:avLst>
        </a:prstGeom>
      </dgm:spPr>
      <dgm:t>
        <a:bodyPr/>
        <a:lstStyle/>
        <a:p>
          <a:r>
            <a:rPr lang="en-US" b="1" dirty="0">
              <a:latin typeface="Calibri" panose="020F0502020204030204"/>
              <a:ea typeface="+mn-ea"/>
              <a:cs typeface="+mn-cs"/>
            </a:rPr>
            <a:t>HR/Culture Leadership </a:t>
          </a:r>
        </a:p>
      </dgm:t>
    </dgm:pt>
    <dgm:pt modelId="{9754D4F7-5599-4155-BC72-C3128B40550E}">
      <dgm:prSet phldrT="[Text]"/>
      <dgm:spPr>
        <a:xfrm>
          <a:off x="608111" y="1244351"/>
          <a:ext cx="1281052" cy="711696"/>
        </a:xfrm>
        <a:prstGeom prst="rect">
          <a:avLst/>
        </a:prstGeom>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63EDF0FD-0738-4653-8816-05F45744C173}" type="parTrans" cxnId="{B8FDA7F0-398B-4AA8-8E58-DEC8955A0D19}">
      <dgm:prSet/>
      <dgm:spPr/>
      <dgm:t>
        <a:bodyPr/>
        <a:lstStyle/>
        <a:p>
          <a:endParaRPr lang="en-US"/>
        </a:p>
      </dgm:t>
    </dgm:pt>
    <dgm:pt modelId="{FE3EB940-AE30-4AD8-97DF-606D740DE48F}" type="sibTrans" cxnId="{B8FDA7F0-398B-4AA8-8E58-DEC8955A0D19}">
      <dgm:prSet/>
      <dgm:spPr/>
      <dgm:t>
        <a:bodyPr/>
        <a:lstStyle/>
        <a:p>
          <a:endParaRPr lang="en-US"/>
        </a:p>
      </dgm:t>
    </dgm:pt>
    <dgm:pt modelId="{3B48F292-79FD-46BF-9080-A45D2866B32A}">
      <dgm:prSet phldrT="[Text]" custT="1"/>
      <dgm:spPr>
        <a:xfrm rot="5400000">
          <a:off x="2414159" y="2091033"/>
          <a:ext cx="1186160" cy="1031959"/>
        </a:xfrm>
        <a:prstGeom prst="hexagon">
          <a:avLst>
            <a:gd name="adj" fmla="val 25000"/>
            <a:gd name="vf" fmla="val 115470"/>
          </a:avLst>
        </a:prstGeom>
      </dgm:spPr>
      <dgm:t>
        <a:bodyPr/>
        <a:lstStyle/>
        <a:p>
          <a:r>
            <a:rPr lang="en-US" sz="900" b="1" dirty="0">
              <a:latin typeface="Calibri" panose="020F0502020204030204"/>
              <a:ea typeface="+mn-ea"/>
              <a:cs typeface="+mn-cs"/>
            </a:rPr>
            <a:t> </a:t>
          </a:r>
          <a:r>
            <a:rPr lang="en-US" sz="1600" b="1" dirty="0">
              <a:latin typeface="Calibri" panose="020F0502020204030204"/>
              <a:ea typeface="+mn-ea"/>
              <a:cs typeface="+mn-cs"/>
            </a:rPr>
            <a:t>Community Safety &amp; Well-Being  </a:t>
          </a:r>
          <a:r>
            <a:rPr lang="en-US" sz="1100" b="1" dirty="0">
              <a:latin typeface="Calibri" panose="020F0502020204030204"/>
              <a:ea typeface="+mn-ea"/>
              <a:cs typeface="+mn-cs"/>
            </a:rPr>
            <a:t>Strategies</a:t>
          </a:r>
        </a:p>
      </dgm:t>
    </dgm:pt>
    <dgm:pt modelId="{B2B7169E-582C-429E-8D6B-C2CF9417BFBE}" type="parTrans" cxnId="{EB3B56A1-DBD5-4F23-B8F6-AD70ABABEA87}">
      <dgm:prSet/>
      <dgm:spPr/>
      <dgm:t>
        <a:bodyPr/>
        <a:lstStyle/>
        <a:p>
          <a:endParaRPr lang="en-US"/>
        </a:p>
      </dgm:t>
    </dgm:pt>
    <dgm:pt modelId="{A924EC31-C8B9-4A87-89B9-A4039F04D3AC}" type="sibTrans" cxnId="{EB3B56A1-DBD5-4F23-B8F6-AD70ABABEA87}">
      <dgm:prSet/>
      <dgm:spPr>
        <a:xfrm rot="5400000">
          <a:off x="1299643" y="2091033"/>
          <a:ext cx="1186160" cy="1031959"/>
        </a:xfrm>
        <a:prstGeom prst="hexagon">
          <a:avLst>
            <a:gd name="adj" fmla="val 25000"/>
            <a:gd name="vf" fmla="val 115470"/>
          </a:avLst>
        </a:prstGeom>
      </dgm:spPr>
      <dgm:t>
        <a:bodyPr/>
        <a:lstStyle/>
        <a:p>
          <a:r>
            <a:rPr lang="en-US" dirty="0">
              <a:latin typeface="Calibri" panose="020F0502020204030204"/>
              <a:ea typeface="+mn-ea"/>
              <a:cs typeface="+mn-cs"/>
            </a:rPr>
            <a:t>Technology</a:t>
          </a:r>
        </a:p>
        <a:p>
          <a:r>
            <a:rPr lang="en-US" dirty="0">
              <a:latin typeface="Calibri" panose="020F0502020204030204"/>
              <a:ea typeface="+mn-ea"/>
              <a:cs typeface="+mn-cs"/>
            </a:rPr>
            <a:t>Innovation</a:t>
          </a:r>
        </a:p>
      </dgm:t>
    </dgm:pt>
    <dgm:pt modelId="{A20122AA-50CB-488D-9230-94337EBDAB12}">
      <dgm:prSet phldrT="[Text]"/>
      <dgm:spPr>
        <a:xfrm>
          <a:off x="3554533" y="2251164"/>
          <a:ext cx="1323754" cy="711696"/>
        </a:xfrm>
        <a:prstGeom prst="rect">
          <a:avLst/>
        </a:prstGeom>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681E06EA-B1F4-4C03-8244-3488827B0BE7}" type="parTrans" cxnId="{61D5728A-5A10-485C-A268-EA951BA09CB8}">
      <dgm:prSet/>
      <dgm:spPr/>
      <dgm:t>
        <a:bodyPr/>
        <a:lstStyle/>
        <a:p>
          <a:endParaRPr lang="en-US"/>
        </a:p>
      </dgm:t>
    </dgm:pt>
    <dgm:pt modelId="{FD01D72C-323D-4FB5-B595-589D3B86003F}" type="sibTrans" cxnId="{61D5728A-5A10-485C-A268-EA951BA09CB8}">
      <dgm:prSet/>
      <dgm:spPr/>
      <dgm:t>
        <a:bodyPr/>
        <a:lstStyle/>
        <a:p>
          <a:endParaRPr lang="en-US"/>
        </a:p>
      </dgm:t>
    </dgm:pt>
    <dgm:pt modelId="{0483386A-8AC7-4FE1-ACD5-FA5028ED9653}" type="pres">
      <dgm:prSet presAssocID="{02D21E72-A297-418E-91A8-56CC02180163}" presName="Name0" presStyleCnt="0">
        <dgm:presLayoutVars>
          <dgm:chMax/>
          <dgm:chPref/>
          <dgm:dir/>
          <dgm:animLvl val="lvl"/>
        </dgm:presLayoutVars>
      </dgm:prSet>
      <dgm:spPr/>
    </dgm:pt>
    <dgm:pt modelId="{F0E4581C-45C0-46DC-9B1E-D25DED121434}" type="pres">
      <dgm:prSet presAssocID="{19A66F8B-0EAB-4005-8EF9-03A43DC2C8AA}" presName="composite" presStyleCnt="0"/>
      <dgm:spPr/>
    </dgm:pt>
    <dgm:pt modelId="{A0C753D2-39EC-448A-ADEA-D34E656F4402}" type="pres">
      <dgm:prSet presAssocID="{19A66F8B-0EAB-4005-8EF9-03A43DC2C8AA}" presName="Parent1" presStyleLbl="node1" presStyleIdx="0" presStyleCnt="6" custLinFactNeighborX="-951" custLinFactNeighborY="-776">
        <dgm:presLayoutVars>
          <dgm:chMax val="1"/>
          <dgm:chPref val="1"/>
          <dgm:bulletEnabled val="1"/>
        </dgm:presLayoutVars>
      </dgm:prSet>
      <dgm:spPr/>
    </dgm:pt>
    <dgm:pt modelId="{B63E4AA2-2495-4DA4-888F-811AD818F33F}" type="pres">
      <dgm:prSet presAssocID="{19A66F8B-0EAB-4005-8EF9-03A43DC2C8AA}" presName="Childtext1" presStyleLbl="revTx" presStyleIdx="0" presStyleCnt="3">
        <dgm:presLayoutVars>
          <dgm:chMax val="0"/>
          <dgm:chPref val="0"/>
          <dgm:bulletEnabled val="1"/>
        </dgm:presLayoutVars>
      </dgm:prSet>
      <dgm:spPr/>
    </dgm:pt>
    <dgm:pt modelId="{AF5BF3C5-9B75-4D8B-BA07-331D7FF84C65}" type="pres">
      <dgm:prSet presAssocID="{19A66F8B-0EAB-4005-8EF9-03A43DC2C8AA}" presName="BalanceSpacing" presStyleCnt="0"/>
      <dgm:spPr/>
    </dgm:pt>
    <dgm:pt modelId="{EA9F40F8-32DF-40A0-9308-0AED8CD6FF46}" type="pres">
      <dgm:prSet presAssocID="{19A66F8B-0EAB-4005-8EF9-03A43DC2C8AA}" presName="BalanceSpacing1" presStyleCnt="0"/>
      <dgm:spPr/>
    </dgm:pt>
    <dgm:pt modelId="{BECAB3E1-4650-4536-AF56-A1EA4E8C1E2C}" type="pres">
      <dgm:prSet presAssocID="{DC0D6ADB-8B10-46FE-8C85-4AA45845A1F2}" presName="Accent1Text" presStyleLbl="node1" presStyleIdx="1" presStyleCnt="6"/>
      <dgm:spPr/>
    </dgm:pt>
    <dgm:pt modelId="{DFFDE0DE-F89F-47B8-B6DA-CA7F9EE416F7}" type="pres">
      <dgm:prSet presAssocID="{DC0D6ADB-8B10-46FE-8C85-4AA45845A1F2}" presName="spaceBetweenRectangles" presStyleCnt="0"/>
      <dgm:spPr/>
    </dgm:pt>
    <dgm:pt modelId="{99F39BC4-9A1D-413A-BD2B-013D11F52A9F}" type="pres">
      <dgm:prSet presAssocID="{66172C2E-08EB-4B39-A768-BD5E0334CC38}" presName="composite" presStyleCnt="0"/>
      <dgm:spPr/>
    </dgm:pt>
    <dgm:pt modelId="{410C89CC-3711-43C6-9289-58D6D20FFAE5}" type="pres">
      <dgm:prSet presAssocID="{66172C2E-08EB-4B39-A768-BD5E0334CC38}" presName="Parent1" presStyleLbl="node1" presStyleIdx="2" presStyleCnt="6">
        <dgm:presLayoutVars>
          <dgm:chMax val="1"/>
          <dgm:chPref val="1"/>
          <dgm:bulletEnabled val="1"/>
        </dgm:presLayoutVars>
      </dgm:prSet>
      <dgm:spPr/>
    </dgm:pt>
    <dgm:pt modelId="{22EE255D-7C3A-4D2B-BD59-108838E6AD11}" type="pres">
      <dgm:prSet presAssocID="{66172C2E-08EB-4B39-A768-BD5E0334CC38}" presName="Childtext1" presStyleLbl="revTx" presStyleIdx="1" presStyleCnt="3">
        <dgm:presLayoutVars>
          <dgm:chMax val="0"/>
          <dgm:chPref val="0"/>
          <dgm:bulletEnabled val="1"/>
        </dgm:presLayoutVars>
      </dgm:prSet>
      <dgm:spPr/>
    </dgm:pt>
    <dgm:pt modelId="{D8BE2DCE-4A11-4329-A2F7-983EFC71ACB3}" type="pres">
      <dgm:prSet presAssocID="{66172C2E-08EB-4B39-A768-BD5E0334CC38}" presName="BalanceSpacing" presStyleCnt="0"/>
      <dgm:spPr/>
    </dgm:pt>
    <dgm:pt modelId="{D203610D-63CF-405F-B13B-119C79F55A62}" type="pres">
      <dgm:prSet presAssocID="{66172C2E-08EB-4B39-A768-BD5E0334CC38}" presName="BalanceSpacing1" presStyleCnt="0"/>
      <dgm:spPr/>
    </dgm:pt>
    <dgm:pt modelId="{C596E874-3AC3-4941-B989-360F2C4D0E08}" type="pres">
      <dgm:prSet presAssocID="{461F8E24-C649-4528-A7C2-7EC868AC8B87}" presName="Accent1Text" presStyleLbl="node1" presStyleIdx="3" presStyleCnt="6"/>
      <dgm:spPr/>
    </dgm:pt>
    <dgm:pt modelId="{4855B5BB-B62F-47BB-BFA2-FF09F97BCDD0}" type="pres">
      <dgm:prSet presAssocID="{461F8E24-C649-4528-A7C2-7EC868AC8B87}" presName="spaceBetweenRectangles" presStyleCnt="0"/>
      <dgm:spPr/>
    </dgm:pt>
    <dgm:pt modelId="{A820B6CD-0730-4757-9F21-081B1A0C92E7}" type="pres">
      <dgm:prSet presAssocID="{3B48F292-79FD-46BF-9080-A45D2866B32A}" presName="composite" presStyleCnt="0"/>
      <dgm:spPr/>
    </dgm:pt>
    <dgm:pt modelId="{3F56F0C3-8CAF-432C-89EB-B28AABE1C669}" type="pres">
      <dgm:prSet presAssocID="{3B48F292-79FD-46BF-9080-A45D2866B32A}" presName="Parent1" presStyleLbl="node1" presStyleIdx="4" presStyleCnt="6" custLinFactNeighborX="1427" custLinFactNeighborY="89">
        <dgm:presLayoutVars>
          <dgm:chMax val="1"/>
          <dgm:chPref val="1"/>
          <dgm:bulletEnabled val="1"/>
        </dgm:presLayoutVars>
      </dgm:prSet>
      <dgm:spPr/>
    </dgm:pt>
    <dgm:pt modelId="{7B3F3811-D8E0-4925-AC1B-5381AFDA4020}" type="pres">
      <dgm:prSet presAssocID="{3B48F292-79FD-46BF-9080-A45D2866B32A}" presName="Childtext1" presStyleLbl="revTx" presStyleIdx="2" presStyleCnt="3">
        <dgm:presLayoutVars>
          <dgm:chMax val="0"/>
          <dgm:chPref val="0"/>
          <dgm:bulletEnabled val="1"/>
        </dgm:presLayoutVars>
      </dgm:prSet>
      <dgm:spPr/>
    </dgm:pt>
    <dgm:pt modelId="{F781FD83-DC4D-4B5F-B097-49113EBE3ED0}" type="pres">
      <dgm:prSet presAssocID="{3B48F292-79FD-46BF-9080-A45D2866B32A}" presName="BalanceSpacing" presStyleCnt="0"/>
      <dgm:spPr/>
    </dgm:pt>
    <dgm:pt modelId="{1FFAFCA7-0874-4C8A-8579-2E0C023C62EC}" type="pres">
      <dgm:prSet presAssocID="{3B48F292-79FD-46BF-9080-A45D2866B32A}" presName="BalanceSpacing1" presStyleCnt="0"/>
      <dgm:spPr/>
    </dgm:pt>
    <dgm:pt modelId="{17DF0782-0552-4469-AF89-0AF9C32A708E}" type="pres">
      <dgm:prSet presAssocID="{A924EC31-C8B9-4A87-89B9-A4039F04D3AC}" presName="Accent1Text" presStyleLbl="node1" presStyleIdx="5" presStyleCnt="6"/>
      <dgm:spPr/>
    </dgm:pt>
  </dgm:ptLst>
  <dgm:cxnLst>
    <dgm:cxn modelId="{83348123-8FF0-4B55-91EC-08E112C9F2FF}" srcId="{02D21E72-A297-418E-91A8-56CC02180163}" destId="{66172C2E-08EB-4B39-A768-BD5E0334CC38}" srcOrd="1" destOrd="0" parTransId="{08D265DE-31E6-48C6-8B30-524A936473A1}" sibTransId="{461F8E24-C649-4528-A7C2-7EC868AC8B87}"/>
    <dgm:cxn modelId="{D3549D2F-967A-4290-AEF7-190AADF753AC}" type="presOf" srcId="{C71C350A-10A6-4F8E-9C98-C954D26E8686}" destId="{B63E4AA2-2495-4DA4-888F-811AD818F33F}" srcOrd="0" destOrd="0" presId="urn:microsoft.com/office/officeart/2008/layout/AlternatingHexagons"/>
    <dgm:cxn modelId="{32683833-2495-4790-B7F3-CBCB1BBC117D}" type="presOf" srcId="{19A66F8B-0EAB-4005-8EF9-03A43DC2C8AA}" destId="{A0C753D2-39EC-448A-ADEA-D34E656F4402}" srcOrd="0" destOrd="0" presId="urn:microsoft.com/office/officeart/2008/layout/AlternatingHexagons"/>
    <dgm:cxn modelId="{10D5E14B-ACCC-4CA6-8B4E-A247C8844271}" srcId="{02D21E72-A297-418E-91A8-56CC02180163}" destId="{19A66F8B-0EAB-4005-8EF9-03A43DC2C8AA}" srcOrd="0" destOrd="0" parTransId="{41003B3A-54CA-4FCF-ACC2-D3EAF7B784E9}" sibTransId="{DC0D6ADB-8B10-46FE-8C85-4AA45845A1F2}"/>
    <dgm:cxn modelId="{A3C3B978-FD41-4C62-9C97-CBBC21878B17}" type="presOf" srcId="{66172C2E-08EB-4B39-A768-BD5E0334CC38}" destId="{410C89CC-3711-43C6-9289-58D6D20FFAE5}" srcOrd="0" destOrd="0" presId="urn:microsoft.com/office/officeart/2008/layout/AlternatingHexagons"/>
    <dgm:cxn modelId="{F108B986-9F43-4F6E-9B87-3F6BD0ABC4F6}" type="presOf" srcId="{DC0D6ADB-8B10-46FE-8C85-4AA45845A1F2}" destId="{BECAB3E1-4650-4536-AF56-A1EA4E8C1E2C}" srcOrd="0" destOrd="0" presId="urn:microsoft.com/office/officeart/2008/layout/AlternatingHexagons"/>
    <dgm:cxn modelId="{61D5728A-5A10-485C-A268-EA951BA09CB8}" srcId="{3B48F292-79FD-46BF-9080-A45D2866B32A}" destId="{A20122AA-50CB-488D-9230-94337EBDAB12}" srcOrd="0" destOrd="0" parTransId="{681E06EA-B1F4-4C03-8244-3488827B0BE7}" sibTransId="{FD01D72C-323D-4FB5-B595-589D3B86003F}"/>
    <dgm:cxn modelId="{3618AD8B-E1BB-4535-B7F7-BF486F8B4596}" type="presOf" srcId="{9754D4F7-5599-4155-BC72-C3128B40550E}" destId="{22EE255D-7C3A-4D2B-BD59-108838E6AD11}" srcOrd="0" destOrd="0" presId="urn:microsoft.com/office/officeart/2008/layout/AlternatingHexagons"/>
    <dgm:cxn modelId="{63F6E88C-C128-4B03-B1E1-33790BEF9B1C}" type="presOf" srcId="{A924EC31-C8B9-4A87-89B9-A4039F04D3AC}" destId="{17DF0782-0552-4469-AF89-0AF9C32A708E}" srcOrd="0" destOrd="0" presId="urn:microsoft.com/office/officeart/2008/layout/AlternatingHexagons"/>
    <dgm:cxn modelId="{0C9F2A91-504D-4F27-9558-EC7DBC87F146}" type="presOf" srcId="{02D21E72-A297-418E-91A8-56CC02180163}" destId="{0483386A-8AC7-4FE1-ACD5-FA5028ED9653}" srcOrd="0" destOrd="0" presId="urn:microsoft.com/office/officeart/2008/layout/AlternatingHexagons"/>
    <dgm:cxn modelId="{EB3B56A1-DBD5-4F23-B8F6-AD70ABABEA87}" srcId="{02D21E72-A297-418E-91A8-56CC02180163}" destId="{3B48F292-79FD-46BF-9080-A45D2866B32A}" srcOrd="2" destOrd="0" parTransId="{B2B7169E-582C-429E-8D6B-C2CF9417BFBE}" sibTransId="{A924EC31-C8B9-4A87-89B9-A4039F04D3AC}"/>
    <dgm:cxn modelId="{7DF37CC1-D768-4176-969D-E402E47DBDCF}" srcId="{19A66F8B-0EAB-4005-8EF9-03A43DC2C8AA}" destId="{C71C350A-10A6-4F8E-9C98-C954D26E8686}" srcOrd="0" destOrd="0" parTransId="{BFD52542-88D0-499B-98EA-D231F8A8B82A}" sibTransId="{652873CC-18A8-49B3-AED0-D5EEE28BD2F1}"/>
    <dgm:cxn modelId="{8B0F4DC7-746E-4F59-8A11-98B96F3C895B}" type="presOf" srcId="{3B48F292-79FD-46BF-9080-A45D2866B32A}" destId="{3F56F0C3-8CAF-432C-89EB-B28AABE1C669}" srcOrd="0" destOrd="0" presId="urn:microsoft.com/office/officeart/2008/layout/AlternatingHexagons"/>
    <dgm:cxn modelId="{390DF9CB-A8FC-4051-9664-673170679E86}" type="presOf" srcId="{461F8E24-C649-4528-A7C2-7EC868AC8B87}" destId="{C596E874-3AC3-4941-B989-360F2C4D0E08}" srcOrd="0" destOrd="0" presId="urn:microsoft.com/office/officeart/2008/layout/AlternatingHexagons"/>
    <dgm:cxn modelId="{4CBBD4E3-E545-4E08-A068-A3DB9E55C463}" type="presOf" srcId="{A20122AA-50CB-488D-9230-94337EBDAB12}" destId="{7B3F3811-D8E0-4925-AC1B-5381AFDA4020}" srcOrd="0" destOrd="0" presId="urn:microsoft.com/office/officeart/2008/layout/AlternatingHexagons"/>
    <dgm:cxn modelId="{B8FDA7F0-398B-4AA8-8E58-DEC8955A0D19}" srcId="{66172C2E-08EB-4B39-A768-BD5E0334CC38}" destId="{9754D4F7-5599-4155-BC72-C3128B40550E}" srcOrd="0" destOrd="0" parTransId="{63EDF0FD-0738-4653-8816-05F45744C173}" sibTransId="{FE3EB940-AE30-4AD8-97DF-606D740DE48F}"/>
    <dgm:cxn modelId="{C11AD731-B1FD-4A28-A2E8-3349D4CA3F6B}" type="presParOf" srcId="{0483386A-8AC7-4FE1-ACD5-FA5028ED9653}" destId="{F0E4581C-45C0-46DC-9B1E-D25DED121434}" srcOrd="0" destOrd="0" presId="urn:microsoft.com/office/officeart/2008/layout/AlternatingHexagons"/>
    <dgm:cxn modelId="{F6BF62F9-3925-4A23-B3CC-05BB460F7D2E}" type="presParOf" srcId="{F0E4581C-45C0-46DC-9B1E-D25DED121434}" destId="{A0C753D2-39EC-448A-ADEA-D34E656F4402}" srcOrd="0" destOrd="0" presId="urn:microsoft.com/office/officeart/2008/layout/AlternatingHexagons"/>
    <dgm:cxn modelId="{0B22C98B-C969-4A67-A7E5-808A33B3BE2B}" type="presParOf" srcId="{F0E4581C-45C0-46DC-9B1E-D25DED121434}" destId="{B63E4AA2-2495-4DA4-888F-811AD818F33F}" srcOrd="1" destOrd="0" presId="urn:microsoft.com/office/officeart/2008/layout/AlternatingHexagons"/>
    <dgm:cxn modelId="{06A80B57-B3A9-4846-AAC5-B49365044D3F}" type="presParOf" srcId="{F0E4581C-45C0-46DC-9B1E-D25DED121434}" destId="{AF5BF3C5-9B75-4D8B-BA07-331D7FF84C65}" srcOrd="2" destOrd="0" presId="urn:microsoft.com/office/officeart/2008/layout/AlternatingHexagons"/>
    <dgm:cxn modelId="{B68CED9A-1A86-4D8B-9EA5-58ECFAA467AB}" type="presParOf" srcId="{F0E4581C-45C0-46DC-9B1E-D25DED121434}" destId="{EA9F40F8-32DF-40A0-9308-0AED8CD6FF46}" srcOrd="3" destOrd="0" presId="urn:microsoft.com/office/officeart/2008/layout/AlternatingHexagons"/>
    <dgm:cxn modelId="{A2ACD4D0-49D0-4FC5-A902-2E98055D9F69}" type="presParOf" srcId="{F0E4581C-45C0-46DC-9B1E-D25DED121434}" destId="{BECAB3E1-4650-4536-AF56-A1EA4E8C1E2C}" srcOrd="4" destOrd="0" presId="urn:microsoft.com/office/officeart/2008/layout/AlternatingHexagons"/>
    <dgm:cxn modelId="{A152CC98-F352-4CA3-9F52-8B52D290124D}" type="presParOf" srcId="{0483386A-8AC7-4FE1-ACD5-FA5028ED9653}" destId="{DFFDE0DE-F89F-47B8-B6DA-CA7F9EE416F7}" srcOrd="1" destOrd="0" presId="urn:microsoft.com/office/officeart/2008/layout/AlternatingHexagons"/>
    <dgm:cxn modelId="{225370ED-92B3-4421-8E86-1AC76E2FDE07}" type="presParOf" srcId="{0483386A-8AC7-4FE1-ACD5-FA5028ED9653}" destId="{99F39BC4-9A1D-413A-BD2B-013D11F52A9F}" srcOrd="2" destOrd="0" presId="urn:microsoft.com/office/officeart/2008/layout/AlternatingHexagons"/>
    <dgm:cxn modelId="{D01BC4BB-0626-4D78-8ABC-77A300DEBE6F}" type="presParOf" srcId="{99F39BC4-9A1D-413A-BD2B-013D11F52A9F}" destId="{410C89CC-3711-43C6-9289-58D6D20FFAE5}" srcOrd="0" destOrd="0" presId="urn:microsoft.com/office/officeart/2008/layout/AlternatingHexagons"/>
    <dgm:cxn modelId="{8D1967B6-09CB-4593-A454-E9D81C54D8FB}" type="presParOf" srcId="{99F39BC4-9A1D-413A-BD2B-013D11F52A9F}" destId="{22EE255D-7C3A-4D2B-BD59-108838E6AD11}" srcOrd="1" destOrd="0" presId="urn:microsoft.com/office/officeart/2008/layout/AlternatingHexagons"/>
    <dgm:cxn modelId="{2E0A2607-34B1-4D8D-AFC3-E91D848B22DE}" type="presParOf" srcId="{99F39BC4-9A1D-413A-BD2B-013D11F52A9F}" destId="{D8BE2DCE-4A11-4329-A2F7-983EFC71ACB3}" srcOrd="2" destOrd="0" presId="urn:microsoft.com/office/officeart/2008/layout/AlternatingHexagons"/>
    <dgm:cxn modelId="{44B71BB1-58C9-4EBD-A5F6-EB5137BC6DD3}" type="presParOf" srcId="{99F39BC4-9A1D-413A-BD2B-013D11F52A9F}" destId="{D203610D-63CF-405F-B13B-119C79F55A62}" srcOrd="3" destOrd="0" presId="urn:microsoft.com/office/officeart/2008/layout/AlternatingHexagons"/>
    <dgm:cxn modelId="{649DB39F-53A0-4D78-8B86-E8C0318F9351}" type="presParOf" srcId="{99F39BC4-9A1D-413A-BD2B-013D11F52A9F}" destId="{C596E874-3AC3-4941-B989-360F2C4D0E08}" srcOrd="4" destOrd="0" presId="urn:microsoft.com/office/officeart/2008/layout/AlternatingHexagons"/>
    <dgm:cxn modelId="{1340E774-FCCE-4A3A-BA31-55D9E0DFA470}" type="presParOf" srcId="{0483386A-8AC7-4FE1-ACD5-FA5028ED9653}" destId="{4855B5BB-B62F-47BB-BFA2-FF09F97BCDD0}" srcOrd="3" destOrd="0" presId="urn:microsoft.com/office/officeart/2008/layout/AlternatingHexagons"/>
    <dgm:cxn modelId="{95E93B1E-EB88-4FB9-872C-CE9DD5F03A7E}" type="presParOf" srcId="{0483386A-8AC7-4FE1-ACD5-FA5028ED9653}" destId="{A820B6CD-0730-4757-9F21-081B1A0C92E7}" srcOrd="4" destOrd="0" presId="urn:microsoft.com/office/officeart/2008/layout/AlternatingHexagons"/>
    <dgm:cxn modelId="{2618C062-E2AE-490A-AC4D-8825C43F705D}" type="presParOf" srcId="{A820B6CD-0730-4757-9F21-081B1A0C92E7}" destId="{3F56F0C3-8CAF-432C-89EB-B28AABE1C669}" srcOrd="0" destOrd="0" presId="urn:microsoft.com/office/officeart/2008/layout/AlternatingHexagons"/>
    <dgm:cxn modelId="{D521183E-81CE-404A-82EC-B8B5400CDD87}" type="presParOf" srcId="{A820B6CD-0730-4757-9F21-081B1A0C92E7}" destId="{7B3F3811-D8E0-4925-AC1B-5381AFDA4020}" srcOrd="1" destOrd="0" presId="urn:microsoft.com/office/officeart/2008/layout/AlternatingHexagons"/>
    <dgm:cxn modelId="{33619A87-51FD-4EDE-931E-E61F4DC21FCB}" type="presParOf" srcId="{A820B6CD-0730-4757-9F21-081B1A0C92E7}" destId="{F781FD83-DC4D-4B5F-B097-49113EBE3ED0}" srcOrd="2" destOrd="0" presId="urn:microsoft.com/office/officeart/2008/layout/AlternatingHexagons"/>
    <dgm:cxn modelId="{89F39A2B-B44F-41CA-B620-2A47CD165D69}" type="presParOf" srcId="{A820B6CD-0730-4757-9F21-081B1A0C92E7}" destId="{1FFAFCA7-0874-4C8A-8579-2E0C023C62EC}" srcOrd="3" destOrd="0" presId="urn:microsoft.com/office/officeart/2008/layout/AlternatingHexagons"/>
    <dgm:cxn modelId="{097D80B2-4CD4-4ABD-BE4B-6CD4465B579B}" type="presParOf" srcId="{A820B6CD-0730-4757-9F21-081B1A0C92E7}" destId="{17DF0782-0552-4469-AF89-0AF9C32A708E}"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753D2-39EC-448A-ADEA-D34E656F4402}">
      <dsp:nvSpPr>
        <dsp:cNvPr id="0" name=""/>
        <dsp:cNvSpPr/>
      </dsp:nvSpPr>
      <dsp:spPr>
        <a:xfrm rot="5400000">
          <a:off x="3077111" y="1185550"/>
          <a:ext cx="2032000" cy="1767840"/>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a:ea typeface="+mn-ea"/>
              <a:cs typeface="+mn-cs"/>
            </a:rPr>
            <a:t>Community</a:t>
          </a:r>
        </a:p>
        <a:p>
          <a:pPr marL="0" lvl="0" indent="0" algn="ctr" defTabSz="711200">
            <a:lnSpc>
              <a:spcPct val="90000"/>
            </a:lnSpc>
            <a:spcBef>
              <a:spcPct val="0"/>
            </a:spcBef>
            <a:spcAft>
              <a:spcPct val="35000"/>
            </a:spcAft>
            <a:buNone/>
          </a:pPr>
          <a:r>
            <a:rPr lang="en-US" sz="1600" b="1" kern="1200" dirty="0">
              <a:latin typeface="Calibri" panose="020F0502020204030204"/>
              <a:ea typeface="+mn-ea"/>
              <a:cs typeface="+mn-cs"/>
            </a:rPr>
            <a:t>Engagement</a:t>
          </a:r>
        </a:p>
        <a:p>
          <a:pPr marL="0" lvl="0" indent="0" algn="ctr" defTabSz="711200">
            <a:lnSpc>
              <a:spcPct val="90000"/>
            </a:lnSpc>
            <a:spcBef>
              <a:spcPct val="0"/>
            </a:spcBef>
            <a:spcAft>
              <a:spcPct val="35000"/>
            </a:spcAft>
            <a:buNone/>
          </a:pPr>
          <a:endParaRPr lang="en-US" sz="1400" kern="1200" dirty="0">
            <a:latin typeface="Calibri" panose="020F0502020204030204"/>
            <a:ea typeface="+mn-ea"/>
            <a:cs typeface="+mn-cs"/>
          </a:endParaRPr>
        </a:p>
      </dsp:txBody>
      <dsp:txXfrm rot="-5400000">
        <a:off x="3484679" y="1370123"/>
        <a:ext cx="1216864" cy="1398694"/>
      </dsp:txXfrm>
    </dsp:sp>
    <dsp:sp modelId="{B63E4AA2-2495-4DA4-888F-811AD818F33F}">
      <dsp:nvSpPr>
        <dsp:cNvPr id="0" name=""/>
        <dsp:cNvSpPr/>
      </dsp:nvSpPr>
      <dsp:spPr>
        <a:xfrm>
          <a:off x="5047488" y="1475638"/>
          <a:ext cx="2267712"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US" sz="3600" kern="1200">
            <a:solidFill>
              <a:sysClr val="windowText" lastClr="000000">
                <a:hueOff val="0"/>
                <a:satOff val="0"/>
                <a:lumOff val="0"/>
                <a:alphaOff val="0"/>
              </a:sysClr>
            </a:solidFill>
            <a:latin typeface="Calibri" panose="020F0502020204030204"/>
            <a:ea typeface="+mn-ea"/>
            <a:cs typeface="+mn-cs"/>
          </a:endParaRPr>
        </a:p>
      </dsp:txBody>
      <dsp:txXfrm>
        <a:off x="5047488" y="1475638"/>
        <a:ext cx="2267712" cy="1219200"/>
      </dsp:txXfrm>
    </dsp:sp>
    <dsp:sp modelId="{BECAB3E1-4650-4536-AF56-A1EA4E8C1E2C}">
      <dsp:nvSpPr>
        <dsp:cNvPr id="0" name=""/>
        <dsp:cNvSpPr/>
      </dsp:nvSpPr>
      <dsp:spPr>
        <a:xfrm rot="5400000">
          <a:off x="1184655" y="1201318"/>
          <a:ext cx="2032000" cy="1767840"/>
        </a:xfrm>
        <a:prstGeom prst="hexagon">
          <a:avLst>
            <a:gd name="adj" fmla="val 25000"/>
            <a:gd name="vf" fmla="val 115470"/>
          </a:avLst>
        </a:prstGeom>
        <a:solidFill>
          <a:schemeClr val="accent2">
            <a:hueOff val="-291073"/>
            <a:satOff val="-16786"/>
            <a:lumOff val="172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Calibri" panose="020F0502020204030204"/>
              <a:ea typeface="+mn-ea"/>
              <a:cs typeface="+mn-cs"/>
            </a:rPr>
            <a:t>EDI </a:t>
          </a:r>
        </a:p>
        <a:p>
          <a:pPr marL="0" lvl="0" indent="0" algn="ctr" defTabSz="1200150">
            <a:lnSpc>
              <a:spcPct val="90000"/>
            </a:lnSpc>
            <a:spcBef>
              <a:spcPct val="0"/>
            </a:spcBef>
            <a:spcAft>
              <a:spcPct val="35000"/>
            </a:spcAft>
            <a:buNone/>
          </a:pPr>
          <a:r>
            <a:rPr lang="en-US" sz="2700" b="1" kern="1200" dirty="0">
              <a:latin typeface="Calibri" panose="020F0502020204030204"/>
              <a:ea typeface="+mn-ea"/>
              <a:cs typeface="+mn-cs"/>
            </a:rPr>
            <a:t>Strategy</a:t>
          </a:r>
        </a:p>
      </dsp:txBody>
      <dsp:txXfrm rot="-5400000">
        <a:off x="1592223" y="1385891"/>
        <a:ext cx="1216864" cy="1398694"/>
      </dsp:txXfrm>
    </dsp:sp>
    <dsp:sp modelId="{410C89CC-3711-43C6-9289-58D6D20FFAE5}">
      <dsp:nvSpPr>
        <dsp:cNvPr id="0" name=""/>
        <dsp:cNvSpPr/>
      </dsp:nvSpPr>
      <dsp:spPr>
        <a:xfrm rot="5400000">
          <a:off x="2135632" y="2926080"/>
          <a:ext cx="2032000" cy="1767840"/>
        </a:xfrm>
        <a:prstGeom prst="hexagon">
          <a:avLst>
            <a:gd name="adj" fmla="val 25000"/>
            <a:gd name="vf" fmla="val 115470"/>
          </a:avLst>
        </a:prstGeom>
        <a:solidFill>
          <a:schemeClr val="accent2">
            <a:hueOff val="-582145"/>
            <a:satOff val="-33571"/>
            <a:lumOff val="345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a:ea typeface="+mn-ea"/>
              <a:cs typeface="+mn-cs"/>
            </a:rPr>
            <a:t>Human Rights</a:t>
          </a:r>
        </a:p>
      </dsp:txBody>
      <dsp:txXfrm rot="-5400000">
        <a:off x="2543200" y="3110653"/>
        <a:ext cx="1216864" cy="1398694"/>
      </dsp:txXfrm>
    </dsp:sp>
    <dsp:sp modelId="{22EE255D-7C3A-4D2B-BD59-108838E6AD11}">
      <dsp:nvSpPr>
        <dsp:cNvPr id="0" name=""/>
        <dsp:cNvSpPr/>
      </dsp:nvSpPr>
      <dsp:spPr>
        <a:xfrm>
          <a:off x="0" y="3200400"/>
          <a:ext cx="2194560"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endParaRPr lang="en-US" sz="3600" kern="1200">
            <a:solidFill>
              <a:sysClr val="windowText" lastClr="000000">
                <a:hueOff val="0"/>
                <a:satOff val="0"/>
                <a:lumOff val="0"/>
                <a:alphaOff val="0"/>
              </a:sysClr>
            </a:solidFill>
            <a:latin typeface="Calibri" panose="020F0502020204030204"/>
            <a:ea typeface="+mn-ea"/>
            <a:cs typeface="+mn-cs"/>
          </a:endParaRPr>
        </a:p>
      </dsp:txBody>
      <dsp:txXfrm>
        <a:off x="0" y="3200400"/>
        <a:ext cx="2194560" cy="1219200"/>
      </dsp:txXfrm>
    </dsp:sp>
    <dsp:sp modelId="{C596E874-3AC3-4941-B989-360F2C4D0E08}">
      <dsp:nvSpPr>
        <dsp:cNvPr id="0" name=""/>
        <dsp:cNvSpPr/>
      </dsp:nvSpPr>
      <dsp:spPr>
        <a:xfrm rot="5400000">
          <a:off x="4044899" y="2926080"/>
          <a:ext cx="2032000" cy="1767840"/>
        </a:xfrm>
        <a:prstGeom prst="hexagon">
          <a:avLst>
            <a:gd name="adj" fmla="val 25000"/>
            <a:gd name="vf" fmla="val 115470"/>
          </a:avLst>
        </a:prstGeom>
        <a:solidFill>
          <a:schemeClr val="accent2">
            <a:hueOff val="-873218"/>
            <a:satOff val="-50357"/>
            <a:lumOff val="517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a:ea typeface="+mn-ea"/>
              <a:cs typeface="+mn-cs"/>
            </a:rPr>
            <a:t>HR/Culture Leadership </a:t>
          </a:r>
        </a:p>
      </dsp:txBody>
      <dsp:txXfrm rot="-5400000">
        <a:off x="4452467" y="3110653"/>
        <a:ext cx="1216864" cy="1398694"/>
      </dsp:txXfrm>
    </dsp:sp>
    <dsp:sp modelId="{3F56F0C3-8CAF-432C-89EB-B28AABE1C669}">
      <dsp:nvSpPr>
        <dsp:cNvPr id="0" name=""/>
        <dsp:cNvSpPr/>
      </dsp:nvSpPr>
      <dsp:spPr>
        <a:xfrm rot="5400000">
          <a:off x="3119150" y="4652650"/>
          <a:ext cx="2032000" cy="1767840"/>
        </a:xfrm>
        <a:prstGeom prst="hexagon">
          <a:avLst>
            <a:gd name="adj" fmla="val 25000"/>
            <a:gd name="vf" fmla="val 115470"/>
          </a:avLst>
        </a:prstGeom>
        <a:solidFill>
          <a:schemeClr val="accent2">
            <a:hueOff val="-1164290"/>
            <a:satOff val="-67142"/>
            <a:lumOff val="690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Calibri" panose="020F0502020204030204"/>
              <a:ea typeface="+mn-ea"/>
              <a:cs typeface="+mn-cs"/>
            </a:rPr>
            <a:t> </a:t>
          </a:r>
          <a:r>
            <a:rPr lang="en-US" sz="1600" b="1" kern="1200" dirty="0">
              <a:latin typeface="Calibri" panose="020F0502020204030204"/>
              <a:ea typeface="+mn-ea"/>
              <a:cs typeface="+mn-cs"/>
            </a:rPr>
            <a:t>Community Safety &amp; Well-Being  </a:t>
          </a:r>
          <a:r>
            <a:rPr lang="en-US" sz="1100" b="1" kern="1200" dirty="0">
              <a:latin typeface="Calibri" panose="020F0502020204030204"/>
              <a:ea typeface="+mn-ea"/>
              <a:cs typeface="+mn-cs"/>
            </a:rPr>
            <a:t>Strategies</a:t>
          </a:r>
        </a:p>
      </dsp:txBody>
      <dsp:txXfrm rot="-5400000">
        <a:off x="3526718" y="4837223"/>
        <a:ext cx="1216864" cy="1398694"/>
      </dsp:txXfrm>
    </dsp:sp>
    <dsp:sp modelId="{7B3F3811-D8E0-4925-AC1B-5381AFDA4020}">
      <dsp:nvSpPr>
        <dsp:cNvPr id="0" name=""/>
        <dsp:cNvSpPr/>
      </dsp:nvSpPr>
      <dsp:spPr>
        <a:xfrm>
          <a:off x="5047488" y="4925161"/>
          <a:ext cx="2267712"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US" sz="3600" kern="1200">
            <a:solidFill>
              <a:sysClr val="windowText" lastClr="000000">
                <a:hueOff val="0"/>
                <a:satOff val="0"/>
                <a:lumOff val="0"/>
                <a:alphaOff val="0"/>
              </a:sysClr>
            </a:solidFill>
            <a:latin typeface="Calibri" panose="020F0502020204030204"/>
            <a:ea typeface="+mn-ea"/>
            <a:cs typeface="+mn-cs"/>
          </a:endParaRPr>
        </a:p>
      </dsp:txBody>
      <dsp:txXfrm>
        <a:off x="5047488" y="4925161"/>
        <a:ext cx="2267712" cy="1219200"/>
      </dsp:txXfrm>
    </dsp:sp>
    <dsp:sp modelId="{17DF0782-0552-4469-AF89-0AF9C32A708E}">
      <dsp:nvSpPr>
        <dsp:cNvPr id="0" name=""/>
        <dsp:cNvSpPr/>
      </dsp:nvSpPr>
      <dsp:spPr>
        <a:xfrm rot="5400000">
          <a:off x="1184655" y="4650841"/>
          <a:ext cx="2032000" cy="1767840"/>
        </a:xfrm>
        <a:prstGeom prst="hexagon">
          <a:avLst>
            <a:gd name="adj" fmla="val 25000"/>
            <a:gd name="vf" fmla="val 115470"/>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a:ea typeface="+mn-ea"/>
              <a:cs typeface="+mn-cs"/>
            </a:rPr>
            <a:t>Technology</a:t>
          </a:r>
        </a:p>
        <a:p>
          <a:pPr marL="0" lvl="0" indent="0" algn="ctr" defTabSz="889000">
            <a:lnSpc>
              <a:spcPct val="90000"/>
            </a:lnSpc>
            <a:spcBef>
              <a:spcPct val="0"/>
            </a:spcBef>
            <a:spcAft>
              <a:spcPct val="35000"/>
            </a:spcAft>
            <a:buNone/>
          </a:pPr>
          <a:r>
            <a:rPr lang="en-US" sz="2000" kern="1200" dirty="0">
              <a:latin typeface="Calibri" panose="020F0502020204030204"/>
              <a:ea typeface="+mn-ea"/>
              <a:cs typeface="+mn-cs"/>
            </a:rPr>
            <a:t>Innovation</a:t>
          </a:r>
        </a:p>
      </dsp:txBody>
      <dsp:txXfrm rot="-5400000">
        <a:off x="1592223" y="4835414"/>
        <a:ext cx="1216864" cy="139869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D6DD0-26ED-4FDF-BAB3-88BEE8A93524}" type="datetimeFigureOut">
              <a:rPr lang="en-CA" smtClean="0"/>
              <a:t>2020-10-08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8075B-98D7-409C-A765-CA8F80B5E56F}" type="slidenum">
              <a:rPr lang="en-CA" smtClean="0"/>
              <a:t>‹#›</a:t>
            </a:fld>
            <a:endParaRPr lang="en-CA"/>
          </a:p>
        </p:txBody>
      </p:sp>
    </p:spTree>
    <p:extLst>
      <p:ext uri="{BB962C8B-B14F-4D97-AF65-F5344CB8AC3E}">
        <p14:creationId xmlns:p14="http://schemas.microsoft.com/office/powerpoint/2010/main" val="430218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2">
            <a:extLst>
              <a:ext uri="{FF2B5EF4-FFF2-40B4-BE49-F238E27FC236}">
                <a16:creationId xmlns:a16="http://schemas.microsoft.com/office/drawing/2014/main" id="{D1164388-2C89-487A-9785-998B6719C169}"/>
              </a:ext>
            </a:extLst>
          </p:cNvPr>
          <p:cNvSpPr txBox="1">
            <a:spLocks/>
          </p:cNvSpPr>
          <p:nvPr/>
        </p:nvSpPr>
        <p:spPr>
          <a:xfrm>
            <a:off x="538560" y="3706586"/>
            <a:ext cx="6015434" cy="5110238"/>
          </a:xfrm>
          <a:prstGeom prst="rect">
            <a:avLst/>
          </a:prstGeom>
          <a:effectLst/>
        </p:spPr>
        <p:txBody>
          <a:bodyPr vert="horz" lIns="93172" tIns="46586" rIns="93172" bIns="46586"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65261" indent="-165261" algn="just">
              <a:buFont typeface="Arial" panose="020B0604020202020204" pitchFamily="34" charset="0"/>
              <a:buChar char="•"/>
            </a:pPr>
            <a:r>
              <a:rPr lang="en-US" sz="1100" dirty="0">
                <a:latin typeface="Arial" panose="020B0604020202020204" pitchFamily="34" charset="0"/>
                <a:cs typeface="Arial" panose="020B0604020202020204" pitchFamily="34" charset="0"/>
              </a:rPr>
              <a:t>New legislative requirements under the current Police Services Act (1990) mandates municipal councils to prepare and adopt a Community Safety and Well-Being plan, initially due by January 1, 2021.  The deadline has been extended due to the pandemic, although a new date as not been announced. </a:t>
            </a:r>
          </a:p>
          <a:p>
            <a:pPr marL="165261" indent="-165261" algn="just">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65261" indent="-165261" algn="just">
              <a:buFont typeface="Arial" panose="020B0604020202020204" pitchFamily="34" charset="0"/>
              <a:buChar char="•"/>
            </a:pPr>
            <a:r>
              <a:rPr lang="en-US" sz="1100" dirty="0">
                <a:latin typeface="Arial" panose="020B0604020202020204" pitchFamily="34" charset="0"/>
                <a:cs typeface="Arial" panose="020B0604020202020204" pitchFamily="34" charset="0"/>
              </a:rPr>
              <a:t>The Ministry of the Solicitor General has developed the Community Safety &amp; Well-Being Framework to guide communities.  </a:t>
            </a:r>
            <a:r>
              <a:rPr lang="en-CA" sz="1100" dirty="0">
                <a:latin typeface="Arial" panose="020B0604020202020204" pitchFamily="34" charset="0"/>
                <a:cs typeface="Arial" panose="020B0604020202020204" pitchFamily="34" charset="0"/>
              </a:rPr>
              <a:t>The Framework focuses on keeping a community safe through:</a:t>
            </a:r>
          </a:p>
          <a:p>
            <a:pPr marL="640556" lvl="1" indent="-174697" algn="just">
              <a:buFont typeface="Arial" panose="020B0604020202020204" pitchFamily="34" charset="0"/>
              <a:buChar char="•"/>
            </a:pPr>
            <a:r>
              <a:rPr lang="en-CA" sz="1100" dirty="0">
                <a:latin typeface="Arial" panose="020B0604020202020204" pitchFamily="34" charset="0"/>
                <a:cs typeface="Arial" panose="020B0604020202020204" pitchFamily="34" charset="0"/>
              </a:rPr>
              <a:t>Incident Response</a:t>
            </a:r>
          </a:p>
          <a:p>
            <a:pPr marL="640556" lvl="1" indent="-174697" algn="just">
              <a:buFont typeface="Arial" panose="020B0604020202020204" pitchFamily="34" charset="0"/>
              <a:buChar char="•"/>
            </a:pPr>
            <a:r>
              <a:rPr lang="en-CA" sz="1100" dirty="0">
                <a:latin typeface="Arial" panose="020B0604020202020204" pitchFamily="34" charset="0"/>
                <a:cs typeface="Arial" panose="020B0604020202020204" pitchFamily="34" charset="0"/>
              </a:rPr>
              <a:t>Risk Intervention</a:t>
            </a:r>
          </a:p>
          <a:p>
            <a:pPr marL="640556" lvl="1" indent="-174697" algn="just">
              <a:buFont typeface="Arial" panose="020B0604020202020204" pitchFamily="34" charset="0"/>
              <a:buChar char="•"/>
            </a:pPr>
            <a:r>
              <a:rPr lang="en-CA" sz="1100" dirty="0">
                <a:latin typeface="Arial" panose="020B0604020202020204" pitchFamily="34" charset="0"/>
                <a:cs typeface="Arial" panose="020B0604020202020204" pitchFamily="34" charset="0"/>
              </a:rPr>
              <a:t>Prevention </a:t>
            </a:r>
          </a:p>
          <a:p>
            <a:pPr marL="640556" lvl="1" indent="-174697" algn="just">
              <a:buFont typeface="Arial" panose="020B0604020202020204" pitchFamily="34" charset="0"/>
              <a:buChar char="•"/>
            </a:pPr>
            <a:r>
              <a:rPr lang="en-CA" sz="1100" dirty="0">
                <a:latin typeface="Arial" panose="020B0604020202020204" pitchFamily="34" charset="0"/>
                <a:cs typeface="Arial" panose="020B0604020202020204" pitchFamily="34" charset="0"/>
              </a:rPr>
              <a:t>Social Development</a:t>
            </a:r>
          </a:p>
          <a:p>
            <a:pPr marL="165261" indent="-165261" algn="just">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4697" indent="-174697" algn="just">
              <a:buFont typeface="Arial" panose="020B0604020202020204" pitchFamily="34" charset="0"/>
              <a:buChar char="•"/>
            </a:pPr>
            <a:r>
              <a:rPr lang="en-US" sz="1100" b="1" dirty="0">
                <a:latin typeface="Arial" panose="020B0604020202020204" pitchFamily="34" charset="0"/>
                <a:cs typeface="Arial" panose="020B0604020202020204" pitchFamily="34" charset="0"/>
              </a:rPr>
              <a:t>Region of Peel Community Safety &amp; Well-Being System Leadership Group - </a:t>
            </a:r>
            <a:r>
              <a:rPr lang="en-US" sz="1100" dirty="0">
                <a:latin typeface="Arial" panose="020B0604020202020204" pitchFamily="34" charset="0"/>
                <a:cs typeface="Arial" panose="020B0604020202020204" pitchFamily="34" charset="0"/>
              </a:rPr>
              <a:t>A System Leadership Table has been established that will act as an advisory group to inform the development of the plan.  PRP is also represented on this committee.</a:t>
            </a:r>
          </a:p>
          <a:p>
            <a:pPr marL="174697" indent="-174697" algn="just">
              <a:buFont typeface="Arial" panose="020B0604020202020204" pitchFamily="34" charset="0"/>
              <a:buChar char="•"/>
            </a:pPr>
            <a:endParaRPr lang="en-CA" sz="1100" dirty="0">
              <a:latin typeface="Arial" panose="020B0604020202020204" pitchFamily="34" charset="0"/>
              <a:cs typeface="Arial" panose="020B0604020202020204" pitchFamily="34" charset="0"/>
            </a:endParaRPr>
          </a:p>
          <a:p>
            <a:pPr marL="165261" indent="-165261" algn="just">
              <a:buFont typeface="Arial" panose="020B0604020202020204" pitchFamily="34" charset="0"/>
              <a:buChar char="•"/>
            </a:pPr>
            <a:r>
              <a:rPr lang="en-CA" sz="1100" dirty="0">
                <a:latin typeface="Arial" panose="020B0604020202020204" pitchFamily="34" charset="0"/>
                <a:cs typeface="Arial" panose="020B0604020202020204" pitchFamily="34" charset="0"/>
              </a:rPr>
              <a:t> As mentioned</a:t>
            </a:r>
            <a:r>
              <a:rPr lang="en-US" sz="1100" dirty="0">
                <a:latin typeface="Arial" panose="020B0604020202020204" pitchFamily="34" charset="0"/>
                <a:cs typeface="Arial" panose="020B0604020202020204" pitchFamily="34" charset="0"/>
              </a:rPr>
              <a:t>, our new Organizational Structure will place emphasis on Community Safety &amp; Well-Being, along with Innovation and Technology and Community Policing Operations.  </a:t>
            </a:r>
          </a:p>
          <a:p>
            <a:pPr lvl="1" algn="just"/>
            <a:endParaRPr lang="en-CA" sz="1100" dirty="0">
              <a:latin typeface="Arial" panose="020B0604020202020204" pitchFamily="34" charset="0"/>
              <a:cs typeface="Arial" panose="020B0604020202020204" pitchFamily="34" charset="0"/>
            </a:endParaRPr>
          </a:p>
          <a:p>
            <a:pPr algn="just"/>
            <a:endParaRPr lang="en-CA" dirty="0"/>
          </a:p>
        </p:txBody>
      </p:sp>
      <p:sp>
        <p:nvSpPr>
          <p:cNvPr id="2" name="Slide Image Placeholder 1"/>
          <p:cNvSpPr>
            <a:spLocks noGrp="1" noRot="1" noChangeAspect="1"/>
          </p:cNvSpPr>
          <p:nvPr>
            <p:ph type="sldImg"/>
          </p:nvPr>
        </p:nvSpPr>
        <p:spPr>
          <a:xfrm>
            <a:off x="717550" y="352425"/>
            <a:ext cx="5575300" cy="3136900"/>
          </a:xfrm>
        </p:spPr>
      </p:sp>
      <p:sp>
        <p:nvSpPr>
          <p:cNvPr id="4" name="Slide Number Placeholder 3"/>
          <p:cNvSpPr>
            <a:spLocks noGrp="1"/>
          </p:cNvSpPr>
          <p:nvPr>
            <p:ph type="sldNum" sz="quarter" idx="5"/>
          </p:nvPr>
        </p:nvSpPr>
        <p:spPr/>
        <p:txBody>
          <a:bodyPr/>
          <a:lstStyle/>
          <a:p>
            <a:fld id="{0CA59173-DDCD-A44C-BC1A-DC9B9015A720}" type="slidenum">
              <a:rPr lang="en-US" smtClean="0"/>
              <a:t>9</a:t>
            </a:fld>
            <a:endParaRPr lang="en-US" dirty="0"/>
          </a:p>
        </p:txBody>
      </p:sp>
    </p:spTree>
    <p:extLst>
      <p:ext uri="{BB962C8B-B14F-4D97-AF65-F5344CB8AC3E}">
        <p14:creationId xmlns:p14="http://schemas.microsoft.com/office/powerpoint/2010/main" val="1606392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71301B0-F330-4D71-90D4-91BE97088CEA}" type="datetimeFigureOut">
              <a:rPr lang="en-CA" smtClean="0"/>
              <a:t>2020-10-08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68DA4A1-8B50-455C-BAE4-EF4E891C5FF3}" type="slidenum">
              <a:rPr lang="en-CA" smtClean="0"/>
              <a:t>‹#›</a:t>
            </a:fld>
            <a:endParaRPr lang="en-CA"/>
          </a:p>
        </p:txBody>
      </p:sp>
    </p:spTree>
    <p:extLst>
      <p:ext uri="{BB962C8B-B14F-4D97-AF65-F5344CB8AC3E}">
        <p14:creationId xmlns:p14="http://schemas.microsoft.com/office/powerpoint/2010/main" val="469372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71301B0-F330-4D71-90D4-91BE97088CEA}" type="datetimeFigureOut">
              <a:rPr lang="en-CA" smtClean="0"/>
              <a:t>2020-10-08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68DA4A1-8B50-455C-BAE4-EF4E891C5FF3}" type="slidenum">
              <a:rPr lang="en-CA" smtClean="0"/>
              <a:t>‹#›</a:t>
            </a:fld>
            <a:endParaRPr lang="en-CA"/>
          </a:p>
        </p:txBody>
      </p:sp>
    </p:spTree>
    <p:extLst>
      <p:ext uri="{BB962C8B-B14F-4D97-AF65-F5344CB8AC3E}">
        <p14:creationId xmlns:p14="http://schemas.microsoft.com/office/powerpoint/2010/main" val="751891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71301B0-F330-4D71-90D4-91BE97088CEA}" type="datetimeFigureOut">
              <a:rPr lang="en-CA" smtClean="0"/>
              <a:t>2020-10-08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68DA4A1-8B50-455C-BAE4-EF4E891C5FF3}" type="slidenum">
              <a:rPr lang="en-CA" smtClean="0"/>
              <a:t>‹#›</a:t>
            </a:fld>
            <a:endParaRPr lang="en-CA"/>
          </a:p>
        </p:txBody>
      </p:sp>
    </p:spTree>
    <p:extLst>
      <p:ext uri="{BB962C8B-B14F-4D97-AF65-F5344CB8AC3E}">
        <p14:creationId xmlns:p14="http://schemas.microsoft.com/office/powerpoint/2010/main" val="2989149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225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71301B0-F330-4D71-90D4-91BE97088CEA}" type="datetimeFigureOut">
              <a:rPr lang="en-CA" smtClean="0"/>
              <a:t>2020-10-08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68DA4A1-8B50-455C-BAE4-EF4E891C5FF3}" type="slidenum">
              <a:rPr lang="en-CA" smtClean="0"/>
              <a:t>‹#›</a:t>
            </a:fld>
            <a:endParaRPr lang="en-CA"/>
          </a:p>
        </p:txBody>
      </p:sp>
    </p:spTree>
    <p:extLst>
      <p:ext uri="{BB962C8B-B14F-4D97-AF65-F5344CB8AC3E}">
        <p14:creationId xmlns:p14="http://schemas.microsoft.com/office/powerpoint/2010/main" val="187820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1301B0-F330-4D71-90D4-91BE97088CEA}" type="datetimeFigureOut">
              <a:rPr lang="en-CA" smtClean="0"/>
              <a:t>2020-10-08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68DA4A1-8B50-455C-BAE4-EF4E891C5FF3}" type="slidenum">
              <a:rPr lang="en-CA" smtClean="0"/>
              <a:t>‹#›</a:t>
            </a:fld>
            <a:endParaRPr lang="en-CA"/>
          </a:p>
        </p:txBody>
      </p:sp>
    </p:spTree>
    <p:extLst>
      <p:ext uri="{BB962C8B-B14F-4D97-AF65-F5344CB8AC3E}">
        <p14:creationId xmlns:p14="http://schemas.microsoft.com/office/powerpoint/2010/main" val="110109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71301B0-F330-4D71-90D4-91BE97088CEA}" type="datetimeFigureOut">
              <a:rPr lang="en-CA" smtClean="0"/>
              <a:t>2020-10-08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68DA4A1-8B50-455C-BAE4-EF4E891C5FF3}" type="slidenum">
              <a:rPr lang="en-CA" smtClean="0"/>
              <a:t>‹#›</a:t>
            </a:fld>
            <a:endParaRPr lang="en-CA"/>
          </a:p>
        </p:txBody>
      </p:sp>
    </p:spTree>
    <p:extLst>
      <p:ext uri="{BB962C8B-B14F-4D97-AF65-F5344CB8AC3E}">
        <p14:creationId xmlns:p14="http://schemas.microsoft.com/office/powerpoint/2010/main" val="110287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71301B0-F330-4D71-90D4-91BE97088CEA}" type="datetimeFigureOut">
              <a:rPr lang="en-CA" smtClean="0"/>
              <a:t>2020-10-08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68DA4A1-8B50-455C-BAE4-EF4E891C5FF3}" type="slidenum">
              <a:rPr lang="en-CA" smtClean="0"/>
              <a:t>‹#›</a:t>
            </a:fld>
            <a:endParaRPr lang="en-CA"/>
          </a:p>
        </p:txBody>
      </p:sp>
    </p:spTree>
    <p:extLst>
      <p:ext uri="{BB962C8B-B14F-4D97-AF65-F5344CB8AC3E}">
        <p14:creationId xmlns:p14="http://schemas.microsoft.com/office/powerpoint/2010/main" val="2819285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71301B0-F330-4D71-90D4-91BE97088CEA}" type="datetimeFigureOut">
              <a:rPr lang="en-CA" smtClean="0"/>
              <a:t>2020-10-08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68DA4A1-8B50-455C-BAE4-EF4E891C5FF3}" type="slidenum">
              <a:rPr lang="en-CA" smtClean="0"/>
              <a:t>‹#›</a:t>
            </a:fld>
            <a:endParaRPr lang="en-CA"/>
          </a:p>
        </p:txBody>
      </p:sp>
    </p:spTree>
    <p:extLst>
      <p:ext uri="{BB962C8B-B14F-4D97-AF65-F5344CB8AC3E}">
        <p14:creationId xmlns:p14="http://schemas.microsoft.com/office/powerpoint/2010/main" val="346778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301B0-F330-4D71-90D4-91BE97088CEA}" type="datetimeFigureOut">
              <a:rPr lang="en-CA" smtClean="0"/>
              <a:t>2020-10-08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68DA4A1-8B50-455C-BAE4-EF4E891C5FF3}" type="slidenum">
              <a:rPr lang="en-CA" smtClean="0"/>
              <a:t>‹#›</a:t>
            </a:fld>
            <a:endParaRPr lang="en-CA"/>
          </a:p>
        </p:txBody>
      </p:sp>
    </p:spTree>
    <p:extLst>
      <p:ext uri="{BB962C8B-B14F-4D97-AF65-F5344CB8AC3E}">
        <p14:creationId xmlns:p14="http://schemas.microsoft.com/office/powerpoint/2010/main" val="175452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1301B0-F330-4D71-90D4-91BE97088CEA}" type="datetimeFigureOut">
              <a:rPr lang="en-CA" smtClean="0"/>
              <a:t>2020-10-08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68DA4A1-8B50-455C-BAE4-EF4E891C5FF3}" type="slidenum">
              <a:rPr lang="en-CA" smtClean="0"/>
              <a:t>‹#›</a:t>
            </a:fld>
            <a:endParaRPr lang="en-CA"/>
          </a:p>
        </p:txBody>
      </p:sp>
    </p:spTree>
    <p:extLst>
      <p:ext uri="{BB962C8B-B14F-4D97-AF65-F5344CB8AC3E}">
        <p14:creationId xmlns:p14="http://schemas.microsoft.com/office/powerpoint/2010/main" val="1391825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1301B0-F330-4D71-90D4-91BE97088CEA}" type="datetimeFigureOut">
              <a:rPr lang="en-CA" smtClean="0"/>
              <a:t>2020-10-08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68DA4A1-8B50-455C-BAE4-EF4E891C5FF3}" type="slidenum">
              <a:rPr lang="en-CA" smtClean="0"/>
              <a:t>‹#›</a:t>
            </a:fld>
            <a:endParaRPr lang="en-CA"/>
          </a:p>
        </p:txBody>
      </p:sp>
    </p:spTree>
    <p:extLst>
      <p:ext uri="{BB962C8B-B14F-4D97-AF65-F5344CB8AC3E}">
        <p14:creationId xmlns:p14="http://schemas.microsoft.com/office/powerpoint/2010/main" val="33714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301B0-F330-4D71-90D4-91BE97088CEA}" type="datetimeFigureOut">
              <a:rPr lang="en-CA" smtClean="0"/>
              <a:t>2020-10-08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DA4A1-8B50-455C-BAE4-EF4E891C5FF3}" type="slidenum">
              <a:rPr lang="en-CA" smtClean="0"/>
              <a:t>‹#›</a:t>
            </a:fld>
            <a:endParaRPr lang="en-CA"/>
          </a:p>
        </p:txBody>
      </p:sp>
    </p:spTree>
    <p:extLst>
      <p:ext uri="{BB962C8B-B14F-4D97-AF65-F5344CB8AC3E}">
        <p14:creationId xmlns:p14="http://schemas.microsoft.com/office/powerpoint/2010/main" val="1516167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ontario.ca/document/data-standards-identification-and-monitoring-systemic-racism/contex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aclrc.com/glossar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Systemic Racism</a:t>
            </a:r>
            <a:endParaRPr lang="en-CA" b="1" dirty="0"/>
          </a:p>
        </p:txBody>
      </p:sp>
      <p:sp>
        <p:nvSpPr>
          <p:cNvPr id="3" name="Subtitle 2"/>
          <p:cNvSpPr>
            <a:spLocks noGrp="1"/>
          </p:cNvSpPr>
          <p:nvPr>
            <p:ph type="subTitle" idx="1"/>
          </p:nvPr>
        </p:nvSpPr>
        <p:spPr/>
        <p:txBody>
          <a:bodyPr/>
          <a:lstStyle/>
          <a:p>
            <a:r>
              <a:rPr lang="en-US" dirty="0"/>
              <a:t>Remarks by Nishan Duraiappah</a:t>
            </a:r>
          </a:p>
          <a:p>
            <a:r>
              <a:rPr lang="en-US" dirty="0"/>
              <a:t>Chief, Peel Regional Police</a:t>
            </a:r>
          </a:p>
          <a:p>
            <a:r>
              <a:rPr lang="en-US" dirty="0"/>
              <a:t>September 30, 2020</a:t>
            </a:r>
            <a:endParaRPr lang="en-CA" dirty="0"/>
          </a:p>
        </p:txBody>
      </p:sp>
      <p:pic>
        <p:nvPicPr>
          <p:cNvPr id="4" name="Picture 3"/>
          <p:cNvPicPr>
            <a:picLocks noChangeAspect="1"/>
          </p:cNvPicPr>
          <p:nvPr/>
        </p:nvPicPr>
        <p:blipFill>
          <a:blip r:embed="rId2"/>
          <a:stretch>
            <a:fillRect/>
          </a:stretch>
        </p:blipFill>
        <p:spPr>
          <a:xfrm>
            <a:off x="0" y="-1"/>
            <a:ext cx="1676662" cy="8603673"/>
          </a:xfrm>
          <a:prstGeom prst="rect">
            <a:avLst/>
          </a:prstGeom>
        </p:spPr>
      </p:pic>
    </p:spTree>
    <p:extLst>
      <p:ext uri="{BB962C8B-B14F-4D97-AF65-F5344CB8AC3E}">
        <p14:creationId xmlns:p14="http://schemas.microsoft.com/office/powerpoint/2010/main" val="1889351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456" y="274639"/>
            <a:ext cx="10972800" cy="297124"/>
          </a:xfrm>
        </p:spPr>
        <p:txBody>
          <a:bodyPr>
            <a:normAutofit fontScale="90000"/>
          </a:bodyPr>
          <a:lstStyle/>
          <a:p>
            <a:r>
              <a:rPr lang="en-US" dirty="0"/>
              <a:t>Combined:     “</a:t>
            </a:r>
            <a:r>
              <a:rPr lang="en-US" i="1" dirty="0"/>
              <a:t>Systemic Change”</a:t>
            </a:r>
            <a:r>
              <a:rPr lang="en-US" dirty="0"/>
              <a:t> Roadmap</a:t>
            </a:r>
            <a:endParaRPr lang="en-CA" dirty="0"/>
          </a:p>
        </p:txBody>
      </p:sp>
      <p:graphicFrame>
        <p:nvGraphicFramePr>
          <p:cNvPr id="4" name="Diagram 3"/>
          <p:cNvGraphicFramePr/>
          <p:nvPr>
            <p:extLst>
              <p:ext uri="{D42A27DB-BD31-4B8C-83A1-F6EECF244321}">
                <p14:modId xmlns:p14="http://schemas.microsoft.com/office/powerpoint/2010/main" val="2000040814"/>
              </p:ext>
            </p:extLst>
          </p:nvPr>
        </p:nvGraphicFramePr>
        <p:xfrm>
          <a:off x="2614975" y="-288509"/>
          <a:ext cx="7315200" cy="762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eft Arrow 5"/>
          <p:cNvSpPr/>
          <p:nvPr/>
        </p:nvSpPr>
        <p:spPr>
          <a:xfrm rot="20073224">
            <a:off x="3715025" y="3576634"/>
            <a:ext cx="897744" cy="191412"/>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CA" sz="2400"/>
          </a:p>
        </p:txBody>
      </p:sp>
      <p:sp>
        <p:nvSpPr>
          <p:cNvPr id="7" name="Rectangle 6"/>
          <p:cNvSpPr/>
          <p:nvPr/>
        </p:nvSpPr>
        <p:spPr>
          <a:xfrm>
            <a:off x="633839" y="4170194"/>
            <a:ext cx="3083611" cy="2097369"/>
          </a:xfrm>
          <a:prstGeom prst="rect">
            <a:avLst/>
          </a:prstGeom>
        </p:spPr>
        <p:txBody>
          <a:bodyPr wrap="square">
            <a:spAutoFit/>
          </a:bodyPr>
          <a:lstStyle/>
          <a:p>
            <a:pPr>
              <a:lnSpc>
                <a:spcPct val="107000"/>
              </a:lnSpc>
              <a:spcAft>
                <a:spcPts val="1067"/>
              </a:spcAft>
            </a:pPr>
            <a:r>
              <a:rPr lang="en-CA" sz="2133" b="1" dirty="0">
                <a:latin typeface="Calibri" panose="020F0502020204030204" pitchFamily="34" charset="0"/>
                <a:ea typeface="Calibri" panose="020F0502020204030204" pitchFamily="34" charset="0"/>
                <a:cs typeface="Times New Roman" panose="02020603050405020304" pitchFamily="18" charset="0"/>
              </a:rPr>
              <a:t>Human Rights Centric</a:t>
            </a:r>
            <a:endParaRPr lang="en-CA" sz="2133" dirty="0">
              <a:latin typeface="Calibri" panose="020F0502020204030204" pitchFamily="34" charset="0"/>
              <a:ea typeface="Calibri" panose="020F0502020204030204" pitchFamily="34" charset="0"/>
              <a:cs typeface="Times New Roman" panose="02020603050405020304" pitchFamily="18" charset="0"/>
            </a:endParaRPr>
          </a:p>
          <a:p>
            <a:pPr marL="304792" indent="-304792">
              <a:spcAft>
                <a:spcPts val="133"/>
              </a:spcAft>
              <a:buAutoNum type="arabicPeriod"/>
            </a:pPr>
            <a:r>
              <a:rPr lang="en-CA" sz="1333" dirty="0">
                <a:solidFill>
                  <a:srgbClr val="000000"/>
                </a:solidFill>
                <a:latin typeface="Arial" panose="020B0604020202020204" pitchFamily="34" charset="0"/>
                <a:ea typeface="Calibri" panose="020F0502020204030204" pitchFamily="34" charset="0"/>
              </a:rPr>
              <a:t>Acknowledgement</a:t>
            </a:r>
          </a:p>
          <a:p>
            <a:pPr marL="304792" indent="-304792">
              <a:spcAft>
                <a:spcPts val="133"/>
              </a:spcAft>
              <a:buAutoNum type="arabicPeriod"/>
            </a:pPr>
            <a:r>
              <a:rPr lang="en-CA" sz="1333" dirty="0">
                <a:solidFill>
                  <a:srgbClr val="000000"/>
                </a:solidFill>
                <a:latin typeface="Arial" panose="020B0604020202020204" pitchFamily="34" charset="0"/>
                <a:ea typeface="Calibri" panose="020F0502020204030204" pitchFamily="34" charset="0"/>
              </a:rPr>
              <a:t>Engagement</a:t>
            </a:r>
          </a:p>
          <a:p>
            <a:pPr marL="304792" indent="-304792">
              <a:spcAft>
                <a:spcPts val="133"/>
              </a:spcAft>
              <a:buFont typeface="+mj-lt"/>
              <a:buAutoNum type="arabicPeriod"/>
            </a:pPr>
            <a:r>
              <a:rPr lang="en-CA" sz="1333" dirty="0">
                <a:solidFill>
                  <a:srgbClr val="000000"/>
                </a:solidFill>
                <a:latin typeface="Arial" panose="020B0604020202020204" pitchFamily="34" charset="0"/>
                <a:ea typeface="Calibri" panose="020F0502020204030204" pitchFamily="34" charset="0"/>
              </a:rPr>
              <a:t>Policy Guidance</a:t>
            </a:r>
          </a:p>
          <a:p>
            <a:pPr marL="304792" indent="-304792">
              <a:spcAft>
                <a:spcPts val="133"/>
              </a:spcAft>
              <a:buFont typeface="+mj-lt"/>
              <a:buAutoNum type="arabicPeriod"/>
            </a:pPr>
            <a:r>
              <a:rPr lang="en-CA" sz="1333" dirty="0">
                <a:solidFill>
                  <a:srgbClr val="000000"/>
                </a:solidFill>
                <a:latin typeface="Arial" panose="020B0604020202020204" pitchFamily="34" charset="0"/>
                <a:ea typeface="Calibri" panose="020F0502020204030204" pitchFamily="34" charset="0"/>
              </a:rPr>
              <a:t>Data Collection</a:t>
            </a:r>
          </a:p>
          <a:p>
            <a:pPr marL="304792" indent="-304792">
              <a:spcAft>
                <a:spcPts val="133"/>
              </a:spcAft>
              <a:buFont typeface="+mj-lt"/>
              <a:buAutoNum type="arabicPeriod"/>
            </a:pPr>
            <a:r>
              <a:rPr lang="en-CA" sz="1333" dirty="0">
                <a:solidFill>
                  <a:srgbClr val="000000"/>
                </a:solidFill>
                <a:latin typeface="Arial" panose="020B0604020202020204" pitchFamily="34" charset="0"/>
                <a:ea typeface="Calibri" panose="020F0502020204030204" pitchFamily="34" charset="0"/>
              </a:rPr>
              <a:t>Monitoring and Accountability </a:t>
            </a:r>
          </a:p>
          <a:p>
            <a:pPr marL="304792" indent="-304792">
              <a:spcAft>
                <a:spcPts val="133"/>
              </a:spcAft>
              <a:buFont typeface="+mj-lt"/>
              <a:buAutoNum type="arabicPeriod"/>
            </a:pPr>
            <a:r>
              <a:rPr lang="en-CA" sz="1333" dirty="0">
                <a:solidFill>
                  <a:srgbClr val="000000"/>
                </a:solidFill>
                <a:latin typeface="Arial" panose="020B0604020202020204" pitchFamily="34" charset="0"/>
                <a:ea typeface="Calibri" panose="020F0502020204030204" pitchFamily="34" charset="0"/>
              </a:rPr>
              <a:t>Organizational Change</a:t>
            </a:r>
          </a:p>
          <a:p>
            <a:pPr marL="304792" indent="-304792">
              <a:buFont typeface="+mj-lt"/>
              <a:buAutoNum type="arabicPeriod"/>
            </a:pPr>
            <a:r>
              <a:rPr lang="en-CA" sz="1333" dirty="0">
                <a:solidFill>
                  <a:srgbClr val="000000"/>
                </a:solidFill>
                <a:latin typeface="Arial" panose="020B0604020202020204" pitchFamily="34" charset="0"/>
                <a:ea typeface="Calibri" panose="020F0502020204030204" pitchFamily="34" charset="0"/>
              </a:rPr>
              <a:t>Multi-Year Action Plan</a:t>
            </a:r>
          </a:p>
        </p:txBody>
      </p:sp>
      <p:pic>
        <p:nvPicPr>
          <p:cNvPr id="16" name="Picture 4" descr="Peel Regional Police - Wikipedia">
            <a:extLst>
              <a:ext uri="{FF2B5EF4-FFF2-40B4-BE49-F238E27FC236}">
                <a16:creationId xmlns:a16="http://schemas.microsoft.com/office/drawing/2014/main" id="{0C4D9B2A-7345-47A1-8B05-D0EB29CCE20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79864" y="169361"/>
            <a:ext cx="381587" cy="4470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73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73" y="199360"/>
            <a:ext cx="10515600" cy="1325563"/>
          </a:xfrm>
        </p:spPr>
        <p:txBody>
          <a:bodyPr/>
          <a:lstStyle/>
          <a:p>
            <a:r>
              <a:rPr lang="en-US" b="1" dirty="0"/>
              <a:t>Policing - Systemic Racism</a:t>
            </a:r>
            <a:endParaRPr lang="en-CA" b="1" dirty="0"/>
          </a:p>
        </p:txBody>
      </p:sp>
      <p:pic>
        <p:nvPicPr>
          <p:cNvPr id="6" name="Content Placeholder 5"/>
          <p:cNvPicPr>
            <a:picLocks noGrp="1" noChangeAspect="1"/>
          </p:cNvPicPr>
          <p:nvPr>
            <p:ph idx="1"/>
          </p:nvPr>
        </p:nvPicPr>
        <p:blipFill>
          <a:blip r:embed="rId2"/>
          <a:stretch>
            <a:fillRect/>
          </a:stretch>
        </p:blipFill>
        <p:spPr>
          <a:xfrm>
            <a:off x="5574173" y="4625600"/>
            <a:ext cx="3792290" cy="2140022"/>
          </a:xfrm>
          <a:prstGeom prst="rect">
            <a:avLst/>
          </a:prstGeom>
        </p:spPr>
      </p:pic>
      <p:pic>
        <p:nvPicPr>
          <p:cNvPr id="4" name="Picture 3"/>
          <p:cNvPicPr>
            <a:picLocks noChangeAspect="1"/>
          </p:cNvPicPr>
          <p:nvPr/>
        </p:nvPicPr>
        <p:blipFill>
          <a:blip r:embed="rId3"/>
          <a:stretch>
            <a:fillRect/>
          </a:stretch>
        </p:blipFill>
        <p:spPr>
          <a:xfrm>
            <a:off x="394249" y="1730778"/>
            <a:ext cx="5441112" cy="2808316"/>
          </a:xfrm>
          <a:prstGeom prst="rect">
            <a:avLst/>
          </a:prstGeom>
        </p:spPr>
      </p:pic>
      <p:pic>
        <p:nvPicPr>
          <p:cNvPr id="5" name="Picture 4"/>
          <p:cNvPicPr>
            <a:picLocks noChangeAspect="1"/>
          </p:cNvPicPr>
          <p:nvPr/>
        </p:nvPicPr>
        <p:blipFill>
          <a:blip r:embed="rId4"/>
          <a:stretch>
            <a:fillRect/>
          </a:stretch>
        </p:blipFill>
        <p:spPr>
          <a:xfrm>
            <a:off x="394249" y="4533223"/>
            <a:ext cx="5179924" cy="2181052"/>
          </a:xfrm>
          <a:prstGeom prst="rect">
            <a:avLst/>
          </a:prstGeom>
        </p:spPr>
      </p:pic>
      <p:pic>
        <p:nvPicPr>
          <p:cNvPr id="7" name="Picture 6"/>
          <p:cNvPicPr>
            <a:picLocks noChangeAspect="1"/>
          </p:cNvPicPr>
          <p:nvPr/>
        </p:nvPicPr>
        <p:blipFill>
          <a:blip r:embed="rId5"/>
          <a:stretch>
            <a:fillRect/>
          </a:stretch>
        </p:blipFill>
        <p:spPr>
          <a:xfrm>
            <a:off x="6540926" y="0"/>
            <a:ext cx="5651073" cy="2888326"/>
          </a:xfrm>
          <a:prstGeom prst="rect">
            <a:avLst/>
          </a:prstGeom>
        </p:spPr>
      </p:pic>
      <p:pic>
        <p:nvPicPr>
          <p:cNvPr id="8" name="Picture 7"/>
          <p:cNvPicPr>
            <a:picLocks noChangeAspect="1"/>
          </p:cNvPicPr>
          <p:nvPr/>
        </p:nvPicPr>
        <p:blipFill>
          <a:blip r:embed="rId6"/>
          <a:stretch>
            <a:fillRect/>
          </a:stretch>
        </p:blipFill>
        <p:spPr>
          <a:xfrm>
            <a:off x="9349595" y="2998124"/>
            <a:ext cx="2712837" cy="3859876"/>
          </a:xfrm>
          <a:prstGeom prst="rect">
            <a:avLst/>
          </a:prstGeom>
        </p:spPr>
      </p:pic>
      <p:pic>
        <p:nvPicPr>
          <p:cNvPr id="9" name="Picture 8"/>
          <p:cNvPicPr>
            <a:picLocks noChangeAspect="1"/>
          </p:cNvPicPr>
          <p:nvPr/>
        </p:nvPicPr>
        <p:blipFill>
          <a:blip r:embed="rId7"/>
          <a:stretch>
            <a:fillRect/>
          </a:stretch>
        </p:blipFill>
        <p:spPr>
          <a:xfrm>
            <a:off x="5835361" y="2805977"/>
            <a:ext cx="3514234" cy="1819623"/>
          </a:xfrm>
          <a:prstGeom prst="rect">
            <a:avLst/>
          </a:prstGeom>
        </p:spPr>
      </p:pic>
    </p:spTree>
    <p:extLst>
      <p:ext uri="{BB962C8B-B14F-4D97-AF65-F5344CB8AC3E}">
        <p14:creationId xmlns:p14="http://schemas.microsoft.com/office/powerpoint/2010/main" val="3813804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0160" y="714895"/>
            <a:ext cx="8894618" cy="5379678"/>
          </a:xfrm>
          <a:prstGeom prst="rect">
            <a:avLst/>
          </a:prstGeom>
        </p:spPr>
        <p:txBody>
          <a:bodyPr wrap="square">
            <a:spAutoFit/>
          </a:bodyPr>
          <a:lstStyle/>
          <a:p>
            <a:pPr>
              <a:lnSpc>
                <a:spcPct val="107000"/>
              </a:lnSpc>
              <a:spcAft>
                <a:spcPts val="800"/>
              </a:spcAft>
            </a:pPr>
            <a:r>
              <a:rPr lang="en-US" sz="2800" b="1" dirty="0">
                <a:latin typeface="Cambria" panose="02040503050406030204" pitchFamily="18" charset="0"/>
                <a:ea typeface="Calibri" panose="020F0502020204030204" pitchFamily="34" charset="0"/>
                <a:cs typeface="Times New Roman" panose="02020603050405020304" pitchFamily="18" charset="0"/>
              </a:rPr>
              <a:t>Systemic Racism (SR) Defined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US" sz="2800" i="1" dirty="0">
                <a:latin typeface="Cambria" panose="02040503050406030204" pitchFamily="18" charset="0"/>
                <a:ea typeface="Calibri" panose="020F0502020204030204" pitchFamily="34" charset="0"/>
                <a:cs typeface="Times New Roman" panose="02020603050405020304" pitchFamily="18" charset="0"/>
              </a:rPr>
              <a:t>The Government of Ontario defines systemic racism as:</a:t>
            </a:r>
            <a:endParaRPr lang="en-US" sz="2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i="1" dirty="0">
                <a:latin typeface="Cambria" panose="02040503050406030204" pitchFamily="18" charset="0"/>
                <a:ea typeface="Calibri" panose="020F0502020204030204" pitchFamily="34" charset="0"/>
                <a:cs typeface="Times New Roman" panose="02020603050405020304" pitchFamily="18" charset="0"/>
              </a:rPr>
              <a:t>“Organizational culture, policies, directives, practices or procedures that exclude, displace or marginalize some racialized groups or create unfair barriers for them to access valuable benefits and opportunities. This is often the result of institutional biases in organizational culture, policies, directives, practices and procedures that may appear neutral but have the effect of privileging some groups and disadvantaging others.”</a:t>
            </a:r>
            <a:endParaRPr lang="en-US" sz="2800" i="1"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Government of Ontario.</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Data Standards for the Identification and Monitoring of Systemic Racism. </a:t>
            </a:r>
            <a:r>
              <a:rPr lang="en-US" sz="1200" dirty="0">
                <a:effectLst/>
                <a:latin typeface="Calibri" panose="020F0502020204030204" pitchFamily="34" charset="0"/>
                <a:ea typeface="Calibri" panose="020F0502020204030204" pitchFamily="34" charset="0"/>
                <a:cs typeface="Times New Roman" panose="02020603050405020304" pitchFamily="18" charset="0"/>
              </a:rPr>
              <a:t>Accessed at: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https://www.ontario.ca/document/data-standards-identification-and-monitoring-systemic-racism/context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Peel Regional Police - Wikipedia">
            <a:extLst>
              <a:ext uri="{FF2B5EF4-FFF2-40B4-BE49-F238E27FC236}">
                <a16:creationId xmlns:a16="http://schemas.microsoft.com/office/drawing/2014/main" id="{0C4D9B2A-7345-47A1-8B05-D0EB29CCE2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79864" y="169361"/>
            <a:ext cx="381587" cy="4470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742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498128"/>
            <a:ext cx="10515600" cy="964911"/>
          </a:xfrm>
        </p:spPr>
        <p:txBody>
          <a:bodyPr>
            <a:normAutofit fontScale="90000"/>
          </a:bodyPr>
          <a:lstStyle/>
          <a:p>
            <a:r>
              <a:rPr lang="en-US" sz="2800" b="1" dirty="0">
                <a:latin typeface="Cambria" panose="02040503050406030204" pitchFamily="18" charset="0"/>
                <a:ea typeface="Calibri" panose="020F0502020204030204" pitchFamily="34" charset="0"/>
                <a:cs typeface="Times New Roman" panose="02020603050405020304" pitchFamily="18" charset="0"/>
              </a:rPr>
              <a:t>Individual Racism (IR) Defined</a:t>
            </a:r>
            <a:br>
              <a:rPr lang="en-US" dirty="0">
                <a:latin typeface="Calibri" panose="020F0502020204030204" pitchFamily="34" charset="0"/>
                <a:ea typeface="Calibri" panose="020F0502020204030204" pitchFamily="34" charset="0"/>
                <a:cs typeface="Times New Roman" panose="02020603050405020304" pitchFamily="18" charset="0"/>
              </a:rPr>
            </a:br>
            <a:endParaRPr lang="en-CA" dirty="0"/>
          </a:p>
        </p:txBody>
      </p:sp>
      <p:sp>
        <p:nvSpPr>
          <p:cNvPr id="3" name="Content Placeholder 2"/>
          <p:cNvSpPr>
            <a:spLocks noGrp="1"/>
          </p:cNvSpPr>
          <p:nvPr>
            <p:ph idx="1"/>
          </p:nvPr>
        </p:nvSpPr>
        <p:spPr>
          <a:xfrm>
            <a:off x="746760" y="1218795"/>
            <a:ext cx="10515600" cy="4351338"/>
          </a:xfrm>
        </p:spPr>
        <p:txBody>
          <a:bodyPr>
            <a:normAutofit/>
          </a:bodyPr>
          <a:lstStyle/>
          <a:p>
            <a:pPr>
              <a:lnSpc>
                <a:spcPct val="150000"/>
              </a:lnSpc>
            </a:pPr>
            <a:r>
              <a:rPr lang="en-US" b="1" i="1" dirty="0">
                <a:latin typeface="Cambria" panose="02040503050406030204" pitchFamily="18" charset="0"/>
                <a:hlinkClick r:id="rId2"/>
              </a:rPr>
              <a:t>Individual Racism</a:t>
            </a:r>
            <a:r>
              <a:rPr lang="en-US" i="1" dirty="0">
                <a:latin typeface="Cambria" panose="02040503050406030204" pitchFamily="18" charset="0"/>
              </a:rPr>
              <a:t> refers to an individual's racist assumptions, beliefs or </a:t>
            </a:r>
            <a:r>
              <a:rPr lang="en-US" i="1" dirty="0" err="1">
                <a:latin typeface="Cambria" panose="02040503050406030204" pitchFamily="18" charset="0"/>
              </a:rPr>
              <a:t>behaviours</a:t>
            </a:r>
            <a:r>
              <a:rPr lang="en-US" i="1" dirty="0">
                <a:latin typeface="Cambria" panose="02040503050406030204" pitchFamily="18" charset="0"/>
              </a:rPr>
              <a:t> and is "a form of racial discrimination that stems from conscious and unconscious, personal prejudice" (Henry &amp; </a:t>
            </a:r>
            <a:r>
              <a:rPr lang="en-US" i="1" dirty="0" err="1">
                <a:latin typeface="Cambria" panose="02040503050406030204" pitchFamily="18" charset="0"/>
              </a:rPr>
              <a:t>Tator</a:t>
            </a:r>
            <a:r>
              <a:rPr lang="en-US" i="1" dirty="0">
                <a:latin typeface="Cambria" panose="02040503050406030204" pitchFamily="18" charset="0"/>
              </a:rPr>
              <a:t>, 2006, p. 329). Individual Racism is connected to/learned from broader socio-economic histories and processes and is supported and reinforced by systemic racism.</a:t>
            </a:r>
          </a:p>
          <a:p>
            <a:pPr marL="0" indent="0">
              <a:lnSpc>
                <a:spcPct val="150000"/>
              </a:lnSpc>
              <a:buNone/>
            </a:pPr>
            <a:r>
              <a:rPr lang="en-US" sz="1200" dirty="0">
                <a:latin typeface="Cambria" panose="02040503050406030204" pitchFamily="18" charset="0"/>
              </a:rPr>
              <a:t>Alberta Civil Liberties Research Centre</a:t>
            </a:r>
            <a:endParaRPr lang="en-CA" sz="1200" dirty="0">
              <a:latin typeface="Cambria" panose="02040503050406030204" pitchFamily="18" charset="0"/>
            </a:endParaRPr>
          </a:p>
        </p:txBody>
      </p:sp>
      <p:pic>
        <p:nvPicPr>
          <p:cNvPr id="4" name="Picture 4" descr="Peel Regional Police - Wikipedia">
            <a:extLst>
              <a:ext uri="{FF2B5EF4-FFF2-40B4-BE49-F238E27FC236}">
                <a16:creationId xmlns:a16="http://schemas.microsoft.com/office/drawing/2014/main" id="{0C4D9B2A-7345-47A1-8B05-D0EB29CCE2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79864" y="169361"/>
            <a:ext cx="381587" cy="4470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794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Current Considerations?</a:t>
            </a:r>
            <a:endParaRPr lang="en-CA" b="1" dirty="0"/>
          </a:p>
        </p:txBody>
      </p:sp>
      <p:sp>
        <p:nvSpPr>
          <p:cNvPr id="3" name="Content Placeholder 2"/>
          <p:cNvSpPr>
            <a:spLocks noGrp="1"/>
          </p:cNvSpPr>
          <p:nvPr>
            <p:ph idx="1"/>
          </p:nvPr>
        </p:nvSpPr>
        <p:spPr>
          <a:xfrm>
            <a:off x="422562" y="1551305"/>
            <a:ext cx="10068099" cy="4351338"/>
          </a:xfrm>
        </p:spPr>
        <p:txBody>
          <a:bodyPr>
            <a:normAutofit/>
          </a:bodyPr>
          <a:lstStyle/>
          <a:p>
            <a:pPr>
              <a:lnSpc>
                <a:spcPct val="150000"/>
              </a:lnSpc>
            </a:pPr>
            <a:r>
              <a:rPr lang="en-US" dirty="0"/>
              <a:t>Police interactions with racialized community – Use of Force?</a:t>
            </a:r>
          </a:p>
          <a:p>
            <a:pPr>
              <a:lnSpc>
                <a:spcPct val="150000"/>
              </a:lnSpc>
            </a:pPr>
            <a:r>
              <a:rPr lang="en-US" dirty="0"/>
              <a:t>Disproportionate contacts with certain communities?</a:t>
            </a:r>
          </a:p>
          <a:p>
            <a:pPr>
              <a:lnSpc>
                <a:spcPct val="150000"/>
              </a:lnSpc>
            </a:pPr>
            <a:r>
              <a:rPr lang="en-US" dirty="0"/>
              <a:t>Police processes?</a:t>
            </a:r>
          </a:p>
          <a:p>
            <a:pPr>
              <a:lnSpc>
                <a:spcPct val="150000"/>
              </a:lnSpc>
            </a:pPr>
            <a:r>
              <a:rPr lang="en-US" dirty="0"/>
              <a:t>Police interactions with other systems (health, education, housing)</a:t>
            </a:r>
          </a:p>
          <a:p>
            <a:pPr>
              <a:lnSpc>
                <a:spcPct val="150000"/>
              </a:lnSpc>
            </a:pPr>
            <a:r>
              <a:rPr lang="en-US" dirty="0"/>
              <a:t>“General Need for Change in Policing” – Police Reform?</a:t>
            </a:r>
          </a:p>
          <a:p>
            <a:endParaRPr lang="en-US" dirty="0"/>
          </a:p>
          <a:p>
            <a:endParaRPr lang="en-CA" dirty="0"/>
          </a:p>
        </p:txBody>
      </p:sp>
      <p:pic>
        <p:nvPicPr>
          <p:cNvPr id="4" name="Picture 4" descr="Peel Regional Police - Wikipedia">
            <a:extLst>
              <a:ext uri="{FF2B5EF4-FFF2-40B4-BE49-F238E27FC236}">
                <a16:creationId xmlns:a16="http://schemas.microsoft.com/office/drawing/2014/main" id="{0C4D9B2A-7345-47A1-8B05-D0EB29CCE2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79864" y="169361"/>
            <a:ext cx="381587" cy="4470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39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Opportunities for Change:</a:t>
            </a:r>
            <a:endParaRPr lang="en-CA" b="1" dirty="0"/>
          </a:p>
        </p:txBody>
      </p:sp>
      <p:sp>
        <p:nvSpPr>
          <p:cNvPr id="3" name="Content Placeholder 2"/>
          <p:cNvSpPr>
            <a:spLocks noGrp="1"/>
          </p:cNvSpPr>
          <p:nvPr>
            <p:ph idx="1"/>
          </p:nvPr>
        </p:nvSpPr>
        <p:spPr/>
        <p:txBody>
          <a:bodyPr/>
          <a:lstStyle/>
          <a:p>
            <a:pPr marL="514350" indent="-514350">
              <a:lnSpc>
                <a:spcPct val="200000"/>
              </a:lnSpc>
              <a:buFont typeface="+mj-lt"/>
              <a:buAutoNum type="arabicPeriod"/>
            </a:pPr>
            <a:r>
              <a:rPr lang="en-US" dirty="0"/>
              <a:t>INTERNAL FOCUS: Human Rights Centric Approach</a:t>
            </a:r>
          </a:p>
          <a:p>
            <a:pPr marL="514350" indent="-514350">
              <a:lnSpc>
                <a:spcPct val="200000"/>
              </a:lnSpc>
              <a:buFont typeface="+mj-lt"/>
              <a:buAutoNum type="arabicPeriod"/>
            </a:pPr>
            <a:r>
              <a:rPr lang="en-US" dirty="0"/>
              <a:t>EXTERNAL FOCUS:  Community Well-Being</a:t>
            </a:r>
          </a:p>
          <a:p>
            <a:pPr marL="0" indent="0">
              <a:lnSpc>
                <a:spcPct val="200000"/>
              </a:lnSpc>
              <a:buNone/>
            </a:pPr>
            <a:endParaRPr lang="en-CA" dirty="0"/>
          </a:p>
        </p:txBody>
      </p:sp>
      <p:pic>
        <p:nvPicPr>
          <p:cNvPr id="4" name="Picture 4" descr="Peel Regional Police - Wikipedia">
            <a:extLst>
              <a:ext uri="{FF2B5EF4-FFF2-40B4-BE49-F238E27FC236}">
                <a16:creationId xmlns:a16="http://schemas.microsoft.com/office/drawing/2014/main" id="{0C4D9B2A-7345-47A1-8B05-D0EB29CCE2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79864" y="169361"/>
            <a:ext cx="381587" cy="4470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98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877883-469D-45E1-926F-BE87F8258D1A}"/>
              </a:ext>
            </a:extLst>
          </p:cNvPr>
          <p:cNvSpPr txBox="1"/>
          <p:nvPr/>
        </p:nvSpPr>
        <p:spPr>
          <a:xfrm>
            <a:off x="807585" y="623773"/>
            <a:ext cx="10844200" cy="1077218"/>
          </a:xfrm>
          <a:prstGeom prst="rect">
            <a:avLst/>
          </a:prstGeom>
          <a:noFill/>
        </p:spPr>
        <p:txBody>
          <a:bodyPr wrap="square" rtlCol="0">
            <a:spAutoFit/>
          </a:bodyPr>
          <a:lstStyle/>
          <a:p>
            <a:pPr marL="514350" indent="-514350">
              <a:buAutoNum type="arabicPeriod"/>
            </a:pPr>
            <a:r>
              <a:rPr lang="en-US" sz="3200" b="1" dirty="0">
                <a:latin typeface="Wensley Demo" pitchFamily="2" charset="0"/>
                <a:ea typeface="Arial Unicode MS" panose="020B0604020202020204" pitchFamily="34" charset="-128"/>
                <a:cs typeface="Arial Unicode MS" panose="020B0604020202020204" pitchFamily="34" charset="-128"/>
              </a:rPr>
              <a:t>Internal Focus:</a:t>
            </a:r>
          </a:p>
          <a:p>
            <a:r>
              <a:rPr lang="en-US" sz="3200" dirty="0">
                <a:latin typeface="Wensley Demo" pitchFamily="2" charset="0"/>
                <a:ea typeface="Arial Unicode MS" panose="020B0604020202020204" pitchFamily="34" charset="-128"/>
                <a:cs typeface="Arial Unicode MS" panose="020B0604020202020204" pitchFamily="34" charset="-128"/>
              </a:rPr>
              <a:t>Human Rights Centric Approach</a:t>
            </a:r>
          </a:p>
        </p:txBody>
      </p:sp>
      <p:sp>
        <p:nvSpPr>
          <p:cNvPr id="4" name="Rectangle 3"/>
          <p:cNvSpPr/>
          <p:nvPr/>
        </p:nvSpPr>
        <p:spPr>
          <a:xfrm>
            <a:off x="1152543" y="1746240"/>
            <a:ext cx="7043190" cy="4247317"/>
          </a:xfrm>
          <a:prstGeom prst="rect">
            <a:avLst/>
          </a:prstGeom>
        </p:spPr>
        <p:txBody>
          <a:bodyPr wrap="square">
            <a:spAutoFit/>
          </a:bodyPr>
          <a:lstStyle/>
          <a:p>
            <a:pPr>
              <a:lnSpc>
                <a:spcPct val="150000"/>
              </a:lnSpc>
            </a:pPr>
            <a:r>
              <a:rPr lang="en-US" b="0" i="0" dirty="0">
                <a:solidFill>
                  <a:srgbClr val="000000"/>
                </a:solidFill>
                <a:effectLst/>
                <a:latin typeface="Tahoma" panose="020B0604030504040204" pitchFamily="34" charset="0"/>
              </a:rPr>
              <a:t>“Ontario police services depend on the public’s trust and confidence to effectively serve their communities. It is important that all law enforcement personnel deliver policing services in a fair and respectful manner,” said Chief Paul Pedersen, OACP President. </a:t>
            </a:r>
            <a:r>
              <a:rPr lang="en-US" b="1" i="0" dirty="0">
                <a:solidFill>
                  <a:srgbClr val="000000"/>
                </a:solidFill>
                <a:effectLst>
                  <a:outerShdw blurRad="38100" dist="38100" dir="2700000" algn="tl">
                    <a:srgbClr val="000000">
                      <a:alpha val="43137"/>
                    </a:srgbClr>
                  </a:outerShdw>
                </a:effectLst>
                <a:latin typeface="Tahoma" panose="020B0604030504040204" pitchFamily="34" charset="0"/>
              </a:rPr>
              <a:t>“The OACP is committed to the seven key principles outlined in the OHRC’s Policy as the basis for preventing and addressing racial profiling in law enforcement. </a:t>
            </a:r>
            <a:r>
              <a:rPr lang="en-US" b="0" i="0" dirty="0">
                <a:solidFill>
                  <a:srgbClr val="000000"/>
                </a:solidFill>
                <a:effectLst/>
                <a:latin typeface="Tahoma" panose="020B0604030504040204" pitchFamily="34" charset="0"/>
              </a:rPr>
              <a:t>The recommendations in the Policy are far-reaching. We look forward to working with the OHRC to address issues related to the recommendations and providing guidance to our organizations.”</a:t>
            </a:r>
            <a:endParaRPr lang="en-CA" dirty="0"/>
          </a:p>
        </p:txBody>
      </p:sp>
      <p:pic>
        <p:nvPicPr>
          <p:cNvPr id="5" name="Picture 4"/>
          <p:cNvPicPr>
            <a:picLocks noChangeAspect="1"/>
          </p:cNvPicPr>
          <p:nvPr/>
        </p:nvPicPr>
        <p:blipFill>
          <a:blip r:embed="rId2"/>
          <a:stretch>
            <a:fillRect/>
          </a:stretch>
        </p:blipFill>
        <p:spPr>
          <a:xfrm>
            <a:off x="8820351" y="3061839"/>
            <a:ext cx="3038475" cy="3314700"/>
          </a:xfrm>
          <a:prstGeom prst="rect">
            <a:avLst/>
          </a:prstGeom>
        </p:spPr>
      </p:pic>
      <p:pic>
        <p:nvPicPr>
          <p:cNvPr id="7" name="Picture 6"/>
          <p:cNvPicPr>
            <a:picLocks noChangeAspect="1"/>
          </p:cNvPicPr>
          <p:nvPr/>
        </p:nvPicPr>
        <p:blipFill>
          <a:blip r:embed="rId3"/>
          <a:stretch>
            <a:fillRect/>
          </a:stretch>
        </p:blipFill>
        <p:spPr>
          <a:xfrm>
            <a:off x="9252066" y="390307"/>
            <a:ext cx="2141555" cy="2259873"/>
          </a:xfrm>
          <a:prstGeom prst="rect">
            <a:avLst/>
          </a:prstGeom>
        </p:spPr>
      </p:pic>
    </p:spTree>
    <p:extLst>
      <p:ext uri="{BB962C8B-B14F-4D97-AF65-F5344CB8AC3E}">
        <p14:creationId xmlns:p14="http://schemas.microsoft.com/office/powerpoint/2010/main" val="271727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378" y="889462"/>
            <a:ext cx="11204004" cy="5609228"/>
          </a:xfrm>
          <a:prstGeom prst="rect">
            <a:avLst/>
          </a:prstGeom>
        </p:spPr>
        <p:txBody>
          <a:bodyPr wrap="square" numCol="2" spcCol="822960">
            <a:spAutoFit/>
          </a:bodyPr>
          <a:lstStyle/>
          <a:p>
            <a:pPr marL="228600" indent="-228600">
              <a:lnSpc>
                <a:spcPct val="150000"/>
              </a:lnSpc>
              <a:spcAft>
                <a:spcPts val="100"/>
              </a:spcAft>
              <a:buAutoNum type="arabicPeriod"/>
            </a:pPr>
            <a:r>
              <a:rPr lang="en-CA" b="1" dirty="0">
                <a:solidFill>
                  <a:srgbClr val="000000"/>
                </a:solidFill>
                <a:ea typeface="Calibri" panose="020F0502020204030204" pitchFamily="34" charset="0"/>
              </a:rPr>
              <a:t>Acknowledgement</a:t>
            </a:r>
          </a:p>
          <a:p>
            <a:pPr marL="228600" indent="-228600">
              <a:lnSpc>
                <a:spcPct val="150000"/>
              </a:lnSpc>
              <a:spcAft>
                <a:spcPts val="100"/>
              </a:spcAft>
              <a:buAutoNum type="arabicPeriod"/>
            </a:pPr>
            <a:r>
              <a:rPr lang="en-CA" b="1" dirty="0">
                <a:solidFill>
                  <a:srgbClr val="000000"/>
                </a:solidFill>
                <a:ea typeface="Calibri" panose="020F0502020204030204" pitchFamily="34" charset="0"/>
              </a:rPr>
              <a:t>Community Engagement</a:t>
            </a:r>
          </a:p>
          <a:p>
            <a:pPr marL="628650" lvl="1" indent="-171450">
              <a:lnSpc>
                <a:spcPct val="150000"/>
              </a:lnSpc>
              <a:spcAft>
                <a:spcPts val="10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rPr>
              <a:t>Revisit and renew your consultative, advisory &amp; engagement models</a:t>
            </a:r>
          </a:p>
          <a:p>
            <a:pPr marL="628650" lvl="1" indent="-171450">
              <a:lnSpc>
                <a:spcPct val="150000"/>
              </a:lnSpc>
              <a:spcAft>
                <a:spcPts val="10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rPr>
              <a:t>New stakeholder</a:t>
            </a:r>
          </a:p>
          <a:p>
            <a:pPr marL="228600" indent="-228600">
              <a:lnSpc>
                <a:spcPct val="150000"/>
              </a:lnSpc>
              <a:spcAft>
                <a:spcPts val="100"/>
              </a:spcAft>
              <a:buFont typeface="+mj-lt"/>
              <a:buAutoNum type="arabicPeriod"/>
            </a:pPr>
            <a:r>
              <a:rPr lang="en-CA" b="1" dirty="0">
                <a:solidFill>
                  <a:srgbClr val="000000"/>
                </a:solidFill>
                <a:latin typeface="Arial" panose="020B0604020202020204" pitchFamily="34" charset="0"/>
                <a:ea typeface="Calibri" panose="020F0502020204030204" pitchFamily="34" charset="0"/>
              </a:rPr>
              <a:t>Policy Guidance</a:t>
            </a:r>
          </a:p>
          <a:p>
            <a:pPr marL="628650" lvl="1" indent="-171450">
              <a:lnSpc>
                <a:spcPct val="150000"/>
              </a:lnSpc>
              <a:spcAft>
                <a:spcPts val="10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rPr>
              <a:t>Conduct a policy review and update</a:t>
            </a:r>
          </a:p>
          <a:p>
            <a:pPr marL="628650" lvl="1" indent="-171450">
              <a:lnSpc>
                <a:spcPct val="150000"/>
              </a:lnSpc>
              <a:spcAft>
                <a:spcPts val="10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rPr>
              <a:t>Reflect principles &amp; human rights best practices </a:t>
            </a:r>
          </a:p>
          <a:p>
            <a:pPr marL="1085850" lvl="2" indent="-171450">
              <a:lnSpc>
                <a:spcPct val="150000"/>
              </a:lnSpc>
              <a:spcAft>
                <a:spcPts val="100"/>
              </a:spcAft>
              <a:buFont typeface="Wingdings" panose="05000000000000000000" pitchFamily="2" charset="2"/>
              <a:buChar char="ü"/>
            </a:pPr>
            <a:r>
              <a:rPr lang="en-US" dirty="0">
                <a:solidFill>
                  <a:srgbClr val="000000"/>
                </a:solidFill>
                <a:latin typeface="Arial" panose="020B0604020202020204" pitchFamily="34" charset="0"/>
                <a:ea typeface="Calibri" panose="020F0502020204030204" pitchFamily="34" charset="0"/>
              </a:rPr>
              <a:t>Training: external experts, scenario, empathy-based, connected to policies, involvement of racialized communities</a:t>
            </a:r>
          </a:p>
          <a:p>
            <a:pPr marL="1085850" lvl="2" indent="-171450">
              <a:lnSpc>
                <a:spcPct val="150000"/>
              </a:lnSpc>
              <a:spcAft>
                <a:spcPts val="100"/>
              </a:spcAft>
              <a:buFont typeface="Wingdings" panose="05000000000000000000" pitchFamily="2" charset="2"/>
              <a:buChar char="ü"/>
            </a:pPr>
            <a:r>
              <a:rPr lang="en-US" dirty="0">
                <a:solidFill>
                  <a:srgbClr val="000000"/>
                </a:solidFill>
                <a:latin typeface="Arial" panose="020B0604020202020204" pitchFamily="34" charset="0"/>
                <a:ea typeface="Calibri" panose="020F0502020204030204" pitchFamily="34" charset="0"/>
              </a:rPr>
              <a:t>Use of Force</a:t>
            </a:r>
          </a:p>
          <a:p>
            <a:pPr marL="1085850" lvl="2" indent="-171450">
              <a:lnSpc>
                <a:spcPct val="150000"/>
              </a:lnSpc>
              <a:spcAft>
                <a:spcPts val="100"/>
              </a:spcAft>
              <a:buFont typeface="Wingdings" panose="05000000000000000000" pitchFamily="2" charset="2"/>
              <a:buChar char="ü"/>
            </a:pPr>
            <a:r>
              <a:rPr lang="en-US" dirty="0">
                <a:solidFill>
                  <a:srgbClr val="000000"/>
                </a:solidFill>
                <a:latin typeface="Arial" panose="020B0604020202020204" pitchFamily="34" charset="0"/>
                <a:ea typeface="Calibri" panose="020F0502020204030204" pitchFamily="34" charset="0"/>
              </a:rPr>
              <a:t>School Protocols</a:t>
            </a:r>
          </a:p>
          <a:p>
            <a:pPr marL="1085850" lvl="2" indent="-171450">
              <a:lnSpc>
                <a:spcPct val="150000"/>
              </a:lnSpc>
              <a:spcAft>
                <a:spcPts val="100"/>
              </a:spcAft>
              <a:buFont typeface="Wingdings" panose="05000000000000000000" pitchFamily="2" charset="2"/>
              <a:buChar char="ü"/>
            </a:pPr>
            <a:r>
              <a:rPr lang="en-US" dirty="0">
                <a:solidFill>
                  <a:srgbClr val="000000"/>
                </a:solidFill>
                <a:latin typeface="Arial" panose="020B0604020202020204" pitchFamily="34" charset="0"/>
                <a:ea typeface="Calibri" panose="020F0502020204030204" pitchFamily="34" charset="0"/>
              </a:rPr>
              <a:t>Technology</a:t>
            </a:r>
          </a:p>
          <a:p>
            <a:pPr marL="1085850" lvl="2" indent="-171450">
              <a:lnSpc>
                <a:spcPct val="150000"/>
              </a:lnSpc>
              <a:spcAft>
                <a:spcPts val="100"/>
              </a:spcAft>
              <a:buFont typeface="Wingdings" panose="05000000000000000000" pitchFamily="2" charset="2"/>
              <a:buChar char="ü"/>
            </a:pPr>
            <a:r>
              <a:rPr lang="en-US" dirty="0">
                <a:solidFill>
                  <a:srgbClr val="000000"/>
                </a:solidFill>
                <a:latin typeface="Arial" panose="020B0604020202020204" pitchFamily="34" charset="0"/>
                <a:ea typeface="Calibri" panose="020F0502020204030204" pitchFamily="34" charset="0"/>
              </a:rPr>
              <a:t>Performance Management</a:t>
            </a:r>
          </a:p>
          <a:p>
            <a:pPr marL="228600" indent="-228600">
              <a:lnSpc>
                <a:spcPct val="150000"/>
              </a:lnSpc>
              <a:spcAft>
                <a:spcPts val="100"/>
              </a:spcAft>
              <a:buFont typeface="+mj-lt"/>
              <a:buAutoNum type="arabicPeriod"/>
            </a:pPr>
            <a:r>
              <a:rPr lang="en-CA" b="1" dirty="0">
                <a:solidFill>
                  <a:srgbClr val="000000"/>
                </a:solidFill>
                <a:latin typeface="Arial" panose="020B0604020202020204" pitchFamily="34" charset="0"/>
                <a:ea typeface="Calibri" panose="020F0502020204030204" pitchFamily="34" charset="0"/>
              </a:rPr>
              <a:t>Data Collection</a:t>
            </a:r>
          </a:p>
          <a:p>
            <a:pPr marL="685800" lvl="1" indent="-228600">
              <a:lnSpc>
                <a:spcPct val="150000"/>
              </a:lnSpc>
              <a:spcAft>
                <a:spcPts val="10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rPr>
              <a:t>Collect disaggregated data</a:t>
            </a:r>
          </a:p>
          <a:p>
            <a:pPr marL="685800" lvl="1" indent="-228600">
              <a:lnSpc>
                <a:spcPct val="150000"/>
              </a:lnSpc>
              <a:spcAft>
                <a:spcPts val="10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rPr>
              <a:t>Analysis &amp; reporting</a:t>
            </a:r>
          </a:p>
          <a:p>
            <a:pPr marL="228600" indent="-228600">
              <a:lnSpc>
                <a:spcPct val="150000"/>
              </a:lnSpc>
              <a:spcAft>
                <a:spcPts val="100"/>
              </a:spcAft>
              <a:buFont typeface="+mj-lt"/>
              <a:buAutoNum type="arabicPeriod"/>
            </a:pPr>
            <a:r>
              <a:rPr lang="en-CA" b="1" dirty="0">
                <a:solidFill>
                  <a:srgbClr val="000000"/>
                </a:solidFill>
                <a:latin typeface="Arial" panose="020B0604020202020204" pitchFamily="34" charset="0"/>
                <a:ea typeface="Calibri" panose="020F0502020204030204" pitchFamily="34" charset="0"/>
              </a:rPr>
              <a:t>Monitoring and Accountability </a:t>
            </a:r>
          </a:p>
          <a:p>
            <a:pPr marL="685800" lvl="1" indent="-228600">
              <a:lnSpc>
                <a:spcPct val="150000"/>
              </a:lnSpc>
              <a:spcAft>
                <a:spcPts val="10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rPr>
              <a:t>Body Worn </a:t>
            </a:r>
          </a:p>
          <a:p>
            <a:pPr marL="685800" lvl="1" indent="-228600">
              <a:lnSpc>
                <a:spcPct val="150000"/>
              </a:lnSpc>
              <a:spcAft>
                <a:spcPts val="10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rPr>
              <a:t>Early Intervention System (EIS)</a:t>
            </a:r>
          </a:p>
          <a:p>
            <a:pPr marL="685800" lvl="1" indent="-228600">
              <a:lnSpc>
                <a:spcPct val="150000"/>
              </a:lnSpc>
              <a:spcAft>
                <a:spcPts val="10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rPr>
              <a:t>Chief reporting</a:t>
            </a:r>
          </a:p>
          <a:p>
            <a:pPr marL="228600" indent="-228600">
              <a:lnSpc>
                <a:spcPct val="150000"/>
              </a:lnSpc>
              <a:spcAft>
                <a:spcPts val="100"/>
              </a:spcAft>
              <a:buFont typeface="+mj-lt"/>
              <a:buAutoNum type="arabicPeriod"/>
            </a:pPr>
            <a:r>
              <a:rPr lang="en-CA" b="1" dirty="0">
                <a:solidFill>
                  <a:srgbClr val="000000"/>
                </a:solidFill>
                <a:latin typeface="Arial" panose="020B0604020202020204" pitchFamily="34" charset="0"/>
                <a:ea typeface="Calibri" panose="020F0502020204030204" pitchFamily="34" charset="0"/>
              </a:rPr>
              <a:t>Organizational Change &amp; Sustainability </a:t>
            </a:r>
          </a:p>
        </p:txBody>
      </p:sp>
      <p:sp>
        <p:nvSpPr>
          <p:cNvPr id="3" name="TextBox 2"/>
          <p:cNvSpPr txBox="1"/>
          <p:nvPr/>
        </p:nvSpPr>
        <p:spPr>
          <a:xfrm>
            <a:off x="475378" y="166255"/>
            <a:ext cx="8448916" cy="738664"/>
          </a:xfrm>
          <a:prstGeom prst="rect">
            <a:avLst/>
          </a:prstGeom>
          <a:noFill/>
        </p:spPr>
        <p:txBody>
          <a:bodyPr wrap="none" rtlCol="0">
            <a:spAutoFit/>
          </a:bodyPr>
          <a:lstStyle/>
          <a:p>
            <a:pPr>
              <a:lnSpc>
                <a:spcPct val="150000"/>
              </a:lnSpc>
              <a:spcAft>
                <a:spcPts val="800"/>
              </a:spcAft>
            </a:pPr>
            <a:r>
              <a:rPr lang="en-CA" sz="2800" b="1" dirty="0">
                <a:latin typeface="Calibri" panose="020F0502020204030204" pitchFamily="34" charset="0"/>
                <a:ea typeface="Calibri" panose="020F0502020204030204" pitchFamily="34" charset="0"/>
                <a:cs typeface="Times New Roman" panose="02020603050405020304" pitchFamily="18" charset="0"/>
              </a:rPr>
              <a:t>What could a </a:t>
            </a:r>
            <a:r>
              <a:rPr lang="en-CA" sz="2800" b="1" i="1" dirty="0">
                <a:solidFill>
                  <a:schemeClr val="tx2"/>
                </a:solidFill>
                <a:latin typeface="Calibri" panose="020F0502020204030204" pitchFamily="34" charset="0"/>
                <a:ea typeface="Calibri" panose="020F0502020204030204" pitchFamily="34" charset="0"/>
                <a:cs typeface="Times New Roman" panose="02020603050405020304" pitchFamily="18" charset="0"/>
              </a:rPr>
              <a:t>Systemic - Human Rights </a:t>
            </a:r>
            <a:r>
              <a:rPr lang="en-CA" sz="2800" b="1" i="1" dirty="0">
                <a:latin typeface="Calibri" panose="020F0502020204030204" pitchFamily="34" charset="0"/>
                <a:ea typeface="Calibri" panose="020F0502020204030204" pitchFamily="34" charset="0"/>
                <a:cs typeface="Times New Roman" panose="02020603050405020304" pitchFamily="18" charset="0"/>
              </a:rPr>
              <a:t>Focus </a:t>
            </a:r>
            <a:r>
              <a:rPr lang="en-CA" sz="2800" b="1" dirty="0">
                <a:latin typeface="Calibri" panose="020F0502020204030204" pitchFamily="34" charset="0"/>
                <a:ea typeface="Calibri" panose="020F0502020204030204" pitchFamily="34" charset="0"/>
                <a:cs typeface="Times New Roman" panose="02020603050405020304" pitchFamily="18" charset="0"/>
              </a:rPr>
              <a:t>Look like ?</a:t>
            </a:r>
            <a:endParaRPr lang="en-CA"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4" descr="Peel Regional Police - Wikipedia">
            <a:extLst>
              <a:ext uri="{FF2B5EF4-FFF2-40B4-BE49-F238E27FC236}">
                <a16:creationId xmlns:a16="http://schemas.microsoft.com/office/drawing/2014/main" id="{0C4D9B2A-7345-47A1-8B05-D0EB29CCE2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79864" y="169361"/>
            <a:ext cx="381587" cy="4470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04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500"/>
                                        <p:tgtEl>
                                          <p:spTgt spid="2">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500"/>
                                        <p:tgtEl>
                                          <p:spTgt spid="2">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fade">
                                      <p:cBhvr>
                                        <p:cTn id="35" dur="500"/>
                                        <p:tgtEl>
                                          <p:spTgt spid="2">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animEffect transition="in" filter="fade">
                                      <p:cBhvr>
                                        <p:cTn id="38" dur="500"/>
                                        <p:tgtEl>
                                          <p:spTgt spid="2">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animEffect transition="in" filter="fade">
                                      <p:cBhvr>
                                        <p:cTn id="41" dur="500"/>
                                        <p:tgtEl>
                                          <p:spTgt spid="2">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12" end="12"/>
                                            </p:txEl>
                                          </p:spTgt>
                                        </p:tgtEl>
                                        <p:attrNameLst>
                                          <p:attrName>style.visibility</p:attrName>
                                        </p:attrNameLst>
                                      </p:cBhvr>
                                      <p:to>
                                        <p:strVal val="visible"/>
                                      </p:to>
                                    </p:set>
                                    <p:animEffect transition="in" filter="fade">
                                      <p:cBhvr>
                                        <p:cTn id="46" dur="500"/>
                                        <p:tgtEl>
                                          <p:spTgt spid="2">
                                            <p:txEl>
                                              <p:pRg st="12" end="1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13" end="13"/>
                                            </p:txEl>
                                          </p:spTgt>
                                        </p:tgtEl>
                                        <p:attrNameLst>
                                          <p:attrName>style.visibility</p:attrName>
                                        </p:attrNameLst>
                                      </p:cBhvr>
                                      <p:to>
                                        <p:strVal val="visible"/>
                                      </p:to>
                                    </p:set>
                                    <p:animEffect transition="in" filter="fade">
                                      <p:cBhvr>
                                        <p:cTn id="49" dur="500"/>
                                        <p:tgtEl>
                                          <p:spTgt spid="2">
                                            <p:txEl>
                                              <p:pRg st="13" end="13"/>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
                                            <p:txEl>
                                              <p:pRg st="14" end="14"/>
                                            </p:txEl>
                                          </p:spTgt>
                                        </p:tgtEl>
                                        <p:attrNameLst>
                                          <p:attrName>style.visibility</p:attrName>
                                        </p:attrNameLst>
                                      </p:cBhvr>
                                      <p:to>
                                        <p:strVal val="visible"/>
                                      </p:to>
                                    </p:set>
                                    <p:animEffect transition="in" filter="fade">
                                      <p:cBhvr>
                                        <p:cTn id="52" dur="500"/>
                                        <p:tgtEl>
                                          <p:spTgt spid="2">
                                            <p:txEl>
                                              <p:pRg st="14" end="1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5" end="15"/>
                                            </p:txEl>
                                          </p:spTgt>
                                        </p:tgtEl>
                                        <p:attrNameLst>
                                          <p:attrName>style.visibility</p:attrName>
                                        </p:attrNameLst>
                                      </p:cBhvr>
                                      <p:to>
                                        <p:strVal val="visible"/>
                                      </p:to>
                                    </p:set>
                                    <p:animEffect transition="in" filter="fade">
                                      <p:cBhvr>
                                        <p:cTn id="57" dur="500"/>
                                        <p:tgtEl>
                                          <p:spTgt spid="2">
                                            <p:txEl>
                                              <p:pRg st="15" end="15"/>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2">
                                            <p:txEl>
                                              <p:pRg st="16" end="16"/>
                                            </p:txEl>
                                          </p:spTgt>
                                        </p:tgtEl>
                                        <p:attrNameLst>
                                          <p:attrName>style.visibility</p:attrName>
                                        </p:attrNameLst>
                                      </p:cBhvr>
                                      <p:to>
                                        <p:strVal val="visible"/>
                                      </p:to>
                                    </p:set>
                                    <p:animEffect transition="in" filter="fade">
                                      <p:cBhvr>
                                        <p:cTn id="60" dur="500"/>
                                        <p:tgtEl>
                                          <p:spTgt spid="2">
                                            <p:txEl>
                                              <p:pRg st="16" end="16"/>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2">
                                            <p:txEl>
                                              <p:pRg st="17" end="17"/>
                                            </p:txEl>
                                          </p:spTgt>
                                        </p:tgtEl>
                                        <p:attrNameLst>
                                          <p:attrName>style.visibility</p:attrName>
                                        </p:attrNameLst>
                                      </p:cBhvr>
                                      <p:to>
                                        <p:strVal val="visible"/>
                                      </p:to>
                                    </p:set>
                                    <p:animEffect transition="in" filter="fade">
                                      <p:cBhvr>
                                        <p:cTn id="63" dur="500"/>
                                        <p:tgtEl>
                                          <p:spTgt spid="2">
                                            <p:txEl>
                                              <p:pRg st="17" end="17"/>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2">
                                            <p:txEl>
                                              <p:pRg st="18" end="18"/>
                                            </p:txEl>
                                          </p:spTgt>
                                        </p:tgtEl>
                                        <p:attrNameLst>
                                          <p:attrName>style.visibility</p:attrName>
                                        </p:attrNameLst>
                                      </p:cBhvr>
                                      <p:to>
                                        <p:strVal val="visible"/>
                                      </p:to>
                                    </p:set>
                                    <p:animEffect transition="in" filter="fade">
                                      <p:cBhvr>
                                        <p:cTn id="66" dur="500"/>
                                        <p:tgtEl>
                                          <p:spTgt spid="2">
                                            <p:txEl>
                                              <p:pRg st="18" end="1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
                                            <p:txEl>
                                              <p:pRg st="19" end="19"/>
                                            </p:txEl>
                                          </p:spTgt>
                                        </p:tgtEl>
                                        <p:attrNameLst>
                                          <p:attrName>style.visibility</p:attrName>
                                        </p:attrNameLst>
                                      </p:cBhvr>
                                      <p:to>
                                        <p:strVal val="visible"/>
                                      </p:to>
                                    </p:set>
                                    <p:animEffect transition="in" filter="fade">
                                      <p:cBhvr>
                                        <p:cTn id="71" dur="500"/>
                                        <p:tgtEl>
                                          <p:spTgt spid="2">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A560E5D-0A5A-43DD-A2B8-996888B5560F}"/>
              </a:ext>
            </a:extLst>
          </p:cNvPr>
          <p:cNvGrpSpPr/>
          <p:nvPr/>
        </p:nvGrpSpPr>
        <p:grpSpPr>
          <a:xfrm>
            <a:off x="3576734" y="2173767"/>
            <a:ext cx="5375055" cy="3954683"/>
            <a:chOff x="5686101" y="2268837"/>
            <a:chExt cx="5375055" cy="3954682"/>
          </a:xfrm>
        </p:grpSpPr>
        <p:sp>
          <p:nvSpPr>
            <p:cNvPr id="99" name="Oval 98">
              <a:extLst>
                <a:ext uri="{FF2B5EF4-FFF2-40B4-BE49-F238E27FC236}">
                  <a16:creationId xmlns:a16="http://schemas.microsoft.com/office/drawing/2014/main" id="{378AB77E-7BF9-45D4-AF97-2E5775092370}"/>
                </a:ext>
              </a:extLst>
            </p:cNvPr>
            <p:cNvSpPr>
              <a:spLocks noChangeAspect="1"/>
            </p:cNvSpPr>
            <p:nvPr/>
          </p:nvSpPr>
          <p:spPr>
            <a:xfrm>
              <a:off x="6501410" y="2268837"/>
              <a:ext cx="3744752" cy="3744336"/>
            </a:xfrm>
            <a:prstGeom prst="ellipse">
              <a:avLst/>
            </a:prstGeom>
            <a:gradFill>
              <a:gsLst>
                <a:gs pos="0">
                  <a:schemeClr val="accent3"/>
                </a:gs>
                <a:gs pos="100000">
                  <a:srgbClr val="1AB695"/>
                </a:gs>
              </a:gsLst>
              <a:lin ang="5400000" scaled="1"/>
            </a:gradFill>
            <a:ln>
              <a:noFill/>
            </a:ln>
            <a:effectLst>
              <a:outerShdw blurRad="393700" sx="105000" sy="105000" algn="ctr" rotWithShape="0">
                <a:schemeClr val="tx1">
                  <a:lumMod val="75000"/>
                  <a:lumOff val="25000"/>
                  <a:alpha val="40000"/>
                </a:scheme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GB" dirty="0"/>
            </a:p>
          </p:txBody>
        </p:sp>
        <p:sp>
          <p:nvSpPr>
            <p:cNvPr id="100" name="Oval 99">
              <a:extLst>
                <a:ext uri="{FF2B5EF4-FFF2-40B4-BE49-F238E27FC236}">
                  <a16:creationId xmlns:a16="http://schemas.microsoft.com/office/drawing/2014/main" id="{7AA0114B-7556-474D-AA37-371121EC7971}"/>
                </a:ext>
              </a:extLst>
            </p:cNvPr>
            <p:cNvSpPr>
              <a:spLocks noChangeAspect="1"/>
            </p:cNvSpPr>
            <p:nvPr/>
          </p:nvSpPr>
          <p:spPr>
            <a:xfrm>
              <a:off x="6871603" y="2638989"/>
              <a:ext cx="3004366" cy="3004032"/>
            </a:xfrm>
            <a:prstGeom prst="ellipse">
              <a:avLst/>
            </a:prstGeom>
            <a:gradFill>
              <a:gsLst>
                <a:gs pos="0">
                  <a:schemeClr val="accent6"/>
                </a:gs>
                <a:gs pos="100000">
                  <a:srgbClr val="00B4CC"/>
                </a:gs>
              </a:gsLst>
              <a:lin ang="5400000" scaled="1"/>
            </a:gradFill>
            <a:ln>
              <a:noFill/>
            </a:ln>
            <a:effectLst>
              <a:outerShdw blurRad="63500" sx="102000" sy="102000" algn="ctr"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GB" dirty="0"/>
            </a:p>
          </p:txBody>
        </p:sp>
        <p:sp>
          <p:nvSpPr>
            <p:cNvPr id="101" name="Oval 100">
              <a:extLst>
                <a:ext uri="{FF2B5EF4-FFF2-40B4-BE49-F238E27FC236}">
                  <a16:creationId xmlns:a16="http://schemas.microsoft.com/office/drawing/2014/main" id="{16CF1F26-5D41-46AF-9988-A6E30BD1ABB8}"/>
                </a:ext>
              </a:extLst>
            </p:cNvPr>
            <p:cNvSpPr>
              <a:spLocks noChangeAspect="1"/>
            </p:cNvSpPr>
            <p:nvPr/>
          </p:nvSpPr>
          <p:spPr>
            <a:xfrm>
              <a:off x="7242004" y="3009349"/>
              <a:ext cx="2263563" cy="2263312"/>
            </a:xfrm>
            <a:prstGeom prst="ellipse">
              <a:avLst/>
            </a:prstGeom>
            <a:gradFill>
              <a:gsLst>
                <a:gs pos="0">
                  <a:schemeClr val="accent2"/>
                </a:gs>
                <a:gs pos="100000">
                  <a:srgbClr val="D9A601"/>
                </a:gs>
              </a:gsLst>
              <a:lin ang="5400000" scaled="1"/>
            </a:gradFill>
            <a:ln>
              <a:noFill/>
            </a:ln>
            <a:effectLst>
              <a:outerShdw blurRad="63500" sx="102000" sy="102000" algn="ctr"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GB" dirty="0"/>
            </a:p>
          </p:txBody>
        </p:sp>
        <p:sp>
          <p:nvSpPr>
            <p:cNvPr id="102" name="Oval 101">
              <a:extLst>
                <a:ext uri="{FF2B5EF4-FFF2-40B4-BE49-F238E27FC236}">
                  <a16:creationId xmlns:a16="http://schemas.microsoft.com/office/drawing/2014/main" id="{35E784A0-A8A9-4757-9856-2F26FC564C13}"/>
                </a:ext>
              </a:extLst>
            </p:cNvPr>
            <p:cNvSpPr>
              <a:spLocks noChangeAspect="1"/>
            </p:cNvSpPr>
            <p:nvPr/>
          </p:nvSpPr>
          <p:spPr>
            <a:xfrm>
              <a:off x="7612490" y="3379709"/>
              <a:ext cx="1522591" cy="1522592"/>
            </a:xfrm>
            <a:prstGeom prst="ellipse">
              <a:avLst/>
            </a:prstGeom>
            <a:gradFill flip="none" rotWithShape="1">
              <a:gsLst>
                <a:gs pos="0">
                  <a:schemeClr val="accent1"/>
                </a:gs>
                <a:gs pos="100000">
                  <a:srgbClr val="F72539"/>
                </a:gs>
              </a:gsLst>
              <a:lin ang="2700000" scaled="1"/>
              <a:tileRect/>
            </a:gra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36000" rIns="36000" rtlCol="0" anchor="ctr"/>
            <a:lstStyle/>
            <a:p>
              <a:pPr algn="ctr"/>
              <a:endParaRPr lang="en-GB" sz="1600" dirty="0">
                <a:latin typeface="Poppins Black" panose="00000A00000000000000" pitchFamily="2" charset="0"/>
                <a:ea typeface="Arial Unicode MS" panose="020B0604020202020204" pitchFamily="34" charset="-128"/>
              </a:endParaRPr>
            </a:p>
          </p:txBody>
        </p:sp>
        <p:sp>
          <p:nvSpPr>
            <p:cNvPr id="106" name="Oval 105">
              <a:extLst>
                <a:ext uri="{FF2B5EF4-FFF2-40B4-BE49-F238E27FC236}">
                  <a16:creationId xmlns:a16="http://schemas.microsoft.com/office/drawing/2014/main" id="{0276A0E2-B9A1-4E8F-B66D-715CE7501599}"/>
                </a:ext>
              </a:extLst>
            </p:cNvPr>
            <p:cNvSpPr/>
            <p:nvPr/>
          </p:nvSpPr>
          <p:spPr>
            <a:xfrm>
              <a:off x="5686101" y="6023567"/>
              <a:ext cx="5375055" cy="199952"/>
            </a:xfrm>
            <a:prstGeom prst="ellipse">
              <a:avLst/>
            </a:prstGeom>
            <a:gradFill flip="none" rotWithShape="1">
              <a:gsLst>
                <a:gs pos="0">
                  <a:sysClr val="windowText" lastClr="000000">
                    <a:lumMod val="50000"/>
                    <a:lumOff val="50000"/>
                    <a:alpha val="7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914377">
                <a:defRPr/>
              </a:pPr>
              <a:endParaRPr lang="en-US" kern="0" dirty="0">
                <a:solidFill>
                  <a:sysClr val="window" lastClr="FFFFFF"/>
                </a:solidFill>
                <a:latin typeface="Calibri"/>
              </a:endParaRPr>
            </a:p>
          </p:txBody>
        </p:sp>
      </p:grpSp>
      <p:sp>
        <p:nvSpPr>
          <p:cNvPr id="34" name="TextBox 33"/>
          <p:cNvSpPr txBox="1"/>
          <p:nvPr/>
        </p:nvSpPr>
        <p:spPr>
          <a:xfrm>
            <a:off x="1573327" y="2426750"/>
            <a:ext cx="2291048" cy="723275"/>
          </a:xfrm>
          <a:prstGeom prst="rect">
            <a:avLst/>
          </a:prstGeom>
          <a:noFill/>
        </p:spPr>
        <p:txBody>
          <a:bodyPr wrap="square" rtlCol="0">
            <a:spAutoFit/>
          </a:bodyPr>
          <a:lstStyle/>
          <a:p>
            <a:pPr algn="r">
              <a:spcAft>
                <a:spcPts val="600"/>
              </a:spcAft>
            </a:pPr>
            <a:r>
              <a:rPr lang="en-US" sz="1400" b="1" dirty="0">
                <a:solidFill>
                  <a:srgbClr val="F73546"/>
                </a:solidFill>
                <a:latin typeface="Poppins" panose="00000500000000000000" pitchFamily="2" charset="0"/>
                <a:ea typeface="Arial Unicode MS" panose="020B0604020202020204" pitchFamily="34" charset="-128"/>
                <a:cs typeface="Poppins" panose="020B0604020202020204" charset="0"/>
              </a:rPr>
              <a:t>INCIDENT RESPONSE</a:t>
            </a:r>
          </a:p>
          <a:p>
            <a:pPr algn="r"/>
            <a:r>
              <a:rPr lang="en-US" sz="1100" dirty="0">
                <a:solidFill>
                  <a:schemeClr val="tx1">
                    <a:lumMod val="85000"/>
                    <a:lumOff val="15000"/>
                  </a:schemeClr>
                </a:solidFill>
                <a:latin typeface="Poppins" panose="00000500000000000000" pitchFamily="2" charset="0"/>
                <a:ea typeface="Arial Unicode MS" panose="020B0604020202020204" pitchFamily="34" charset="-128"/>
                <a:cs typeface="Poppins" panose="020B0604020202020204" charset="0"/>
              </a:rPr>
              <a:t>Critical and Non-Critical Incident Response</a:t>
            </a:r>
          </a:p>
        </p:txBody>
      </p:sp>
      <p:sp>
        <p:nvSpPr>
          <p:cNvPr id="39" name="TextBox 38">
            <a:extLst>
              <a:ext uri="{FF2B5EF4-FFF2-40B4-BE49-F238E27FC236}">
                <a16:creationId xmlns:a16="http://schemas.microsoft.com/office/drawing/2014/main" id="{B6877883-469D-45E1-926F-BE87F8258D1A}"/>
              </a:ext>
            </a:extLst>
          </p:cNvPr>
          <p:cNvSpPr txBox="1"/>
          <p:nvPr/>
        </p:nvSpPr>
        <p:spPr>
          <a:xfrm>
            <a:off x="926457" y="658470"/>
            <a:ext cx="10844200" cy="1215717"/>
          </a:xfrm>
          <a:prstGeom prst="rect">
            <a:avLst/>
          </a:prstGeom>
          <a:noFill/>
        </p:spPr>
        <p:txBody>
          <a:bodyPr wrap="square" rtlCol="0">
            <a:spAutoFit/>
          </a:bodyPr>
          <a:lstStyle/>
          <a:p>
            <a:pPr>
              <a:lnSpc>
                <a:spcPct val="150000"/>
              </a:lnSpc>
            </a:pPr>
            <a:r>
              <a:rPr lang="en-US" sz="3200" b="1" dirty="0">
                <a:solidFill>
                  <a:schemeClr val="tx1">
                    <a:lumMod val="75000"/>
                    <a:lumOff val="25000"/>
                  </a:schemeClr>
                </a:solidFill>
                <a:ea typeface="Arial Unicode MS" panose="020B0604020202020204" pitchFamily="34" charset="-128"/>
                <a:cs typeface="Arial Unicode MS" panose="020B0604020202020204" pitchFamily="34" charset="-128"/>
              </a:rPr>
              <a:t>2. </a:t>
            </a:r>
            <a:r>
              <a:rPr lang="en-US" sz="3200" b="1" dirty="0">
                <a:ea typeface="Arial Unicode MS" panose="020B0604020202020204" pitchFamily="34" charset="-128"/>
                <a:cs typeface="Arial Unicode MS" panose="020B0604020202020204" pitchFamily="34" charset="-128"/>
              </a:rPr>
              <a:t>External Focus:</a:t>
            </a:r>
          </a:p>
          <a:p>
            <a:pPr>
              <a:lnSpc>
                <a:spcPts val="3000"/>
              </a:lnSpc>
            </a:pPr>
            <a:r>
              <a:rPr lang="en-US" sz="3200" dirty="0">
                <a:ea typeface="Arial Unicode MS" panose="020B0604020202020204" pitchFamily="34" charset="-128"/>
                <a:cs typeface="Arial Unicode MS" panose="020B0604020202020204" pitchFamily="34" charset="-128"/>
              </a:rPr>
              <a:t>COMMUNITY SAFETY &amp; WELL-BEING  - </a:t>
            </a:r>
            <a:r>
              <a:rPr lang="en-US" sz="3200" dirty="0">
                <a:solidFill>
                  <a:srgbClr val="0B3691"/>
                </a:solidFill>
                <a:ea typeface="Arial Unicode MS" panose="020B0604020202020204" pitchFamily="34" charset="-128"/>
                <a:cs typeface="Arial Unicode MS" panose="020B0604020202020204" pitchFamily="34" charset="-128"/>
              </a:rPr>
              <a:t>FRAMEWORK</a:t>
            </a:r>
          </a:p>
        </p:txBody>
      </p:sp>
      <p:sp>
        <p:nvSpPr>
          <p:cNvPr id="42" name="TextBox 41">
            <a:extLst>
              <a:ext uri="{FF2B5EF4-FFF2-40B4-BE49-F238E27FC236}">
                <a16:creationId xmlns:a16="http://schemas.microsoft.com/office/drawing/2014/main" id="{FF21AF17-99BC-4D92-A0CA-90A589C8F4CF}"/>
              </a:ext>
            </a:extLst>
          </p:cNvPr>
          <p:cNvSpPr txBox="1"/>
          <p:nvPr/>
        </p:nvSpPr>
        <p:spPr>
          <a:xfrm>
            <a:off x="1573327" y="5210112"/>
            <a:ext cx="2291048" cy="907941"/>
          </a:xfrm>
          <a:prstGeom prst="rect">
            <a:avLst/>
          </a:prstGeom>
          <a:noFill/>
        </p:spPr>
        <p:txBody>
          <a:bodyPr wrap="square" rtlCol="0">
            <a:spAutoFit/>
          </a:bodyPr>
          <a:lstStyle/>
          <a:p>
            <a:pPr algn="r">
              <a:spcAft>
                <a:spcPts val="600"/>
              </a:spcAft>
            </a:pPr>
            <a:r>
              <a:rPr lang="en-US" sz="1400" b="1" dirty="0">
                <a:solidFill>
                  <a:srgbClr val="CF9E01"/>
                </a:solidFill>
                <a:latin typeface="Poppins" panose="00000500000000000000" pitchFamily="2" charset="0"/>
                <a:ea typeface="Arial Unicode MS" panose="020B0604020202020204" pitchFamily="34" charset="-128"/>
                <a:cs typeface="Poppins" panose="020B0604020202020204" charset="0"/>
              </a:rPr>
              <a:t>RISK INTERVENTION</a:t>
            </a:r>
          </a:p>
          <a:p>
            <a:pPr algn="r"/>
            <a:r>
              <a:rPr lang="en-US" sz="1100" dirty="0">
                <a:solidFill>
                  <a:schemeClr val="tx1">
                    <a:lumMod val="85000"/>
                    <a:lumOff val="15000"/>
                  </a:schemeClr>
                </a:solidFill>
                <a:latin typeface="Poppins" panose="00000500000000000000" pitchFamily="2" charset="0"/>
                <a:ea typeface="Arial Unicode MS" panose="020B0604020202020204" pitchFamily="34" charset="-128"/>
                <a:cs typeface="Poppins" panose="020B0604020202020204" charset="0"/>
              </a:rPr>
              <a:t>Mitigating Situations of Elevated Risk</a:t>
            </a:r>
          </a:p>
          <a:p>
            <a:pPr algn="r">
              <a:spcAft>
                <a:spcPts val="600"/>
              </a:spcAft>
            </a:pPr>
            <a:endParaRPr lang="en-US" sz="1200" b="1" dirty="0">
              <a:solidFill>
                <a:srgbClr val="0B3691"/>
              </a:solidFill>
              <a:latin typeface="Poppins" panose="00000500000000000000" pitchFamily="2" charset="0"/>
              <a:ea typeface="Arial Unicode MS" panose="020B0604020202020204" pitchFamily="34" charset="-128"/>
              <a:cs typeface="Poppins" panose="020B0604020202020204" charset="0"/>
            </a:endParaRPr>
          </a:p>
        </p:txBody>
      </p:sp>
      <p:sp>
        <p:nvSpPr>
          <p:cNvPr id="45" name="TextBox 44">
            <a:extLst>
              <a:ext uri="{FF2B5EF4-FFF2-40B4-BE49-F238E27FC236}">
                <a16:creationId xmlns:a16="http://schemas.microsoft.com/office/drawing/2014/main" id="{EC3FDC11-7197-4290-B2B7-98DEAE0DC3FC}"/>
              </a:ext>
            </a:extLst>
          </p:cNvPr>
          <p:cNvSpPr txBox="1"/>
          <p:nvPr/>
        </p:nvSpPr>
        <p:spPr>
          <a:xfrm>
            <a:off x="8575803" y="5213662"/>
            <a:ext cx="2291048" cy="754053"/>
          </a:xfrm>
          <a:prstGeom prst="rect">
            <a:avLst/>
          </a:prstGeom>
          <a:noFill/>
        </p:spPr>
        <p:txBody>
          <a:bodyPr wrap="square" rtlCol="0">
            <a:spAutoFit/>
          </a:bodyPr>
          <a:lstStyle/>
          <a:p>
            <a:pPr>
              <a:spcAft>
                <a:spcPts val="600"/>
              </a:spcAft>
            </a:pPr>
            <a:r>
              <a:rPr lang="en-US" sz="1400" b="1" dirty="0">
                <a:solidFill>
                  <a:schemeClr val="accent6"/>
                </a:solidFill>
                <a:latin typeface="Poppins" panose="00000500000000000000" pitchFamily="2" charset="0"/>
                <a:ea typeface="Arial Unicode MS" panose="020B0604020202020204" pitchFamily="34" charset="-128"/>
                <a:cs typeface="Poppins" panose="020B0604020202020204" charset="0"/>
              </a:rPr>
              <a:t>PREVENTION</a:t>
            </a:r>
          </a:p>
          <a:p>
            <a:pPr>
              <a:spcAft>
                <a:spcPts val="600"/>
              </a:spcAft>
            </a:pPr>
            <a:r>
              <a:rPr lang="en-US" sz="1200" dirty="0">
                <a:solidFill>
                  <a:schemeClr val="tx1">
                    <a:lumMod val="85000"/>
                    <a:lumOff val="15000"/>
                  </a:schemeClr>
                </a:solidFill>
                <a:latin typeface="Poppins" panose="00000500000000000000" pitchFamily="2" charset="0"/>
                <a:ea typeface="Arial Unicode MS" panose="020B0604020202020204" pitchFamily="34" charset="-128"/>
                <a:cs typeface="Poppins" panose="020B0604020202020204" charset="0"/>
              </a:rPr>
              <a:t>Proactively Reducing Identified Risks</a:t>
            </a:r>
            <a:endParaRPr lang="en-US" sz="1600" b="1" dirty="0">
              <a:solidFill>
                <a:srgbClr val="0B3691"/>
              </a:solidFill>
              <a:latin typeface="Poppins" panose="00000500000000000000" pitchFamily="2" charset="0"/>
              <a:ea typeface="Arial Unicode MS" panose="020B0604020202020204" pitchFamily="34" charset="-128"/>
              <a:cs typeface="Poppins" panose="020B0604020202020204" charset="0"/>
            </a:endParaRPr>
          </a:p>
        </p:txBody>
      </p:sp>
      <p:sp>
        <p:nvSpPr>
          <p:cNvPr id="46" name="TextBox 45">
            <a:extLst>
              <a:ext uri="{FF2B5EF4-FFF2-40B4-BE49-F238E27FC236}">
                <a16:creationId xmlns:a16="http://schemas.microsoft.com/office/drawing/2014/main" id="{5D1825C4-AA77-41B2-A7A1-EFD44406153C}"/>
              </a:ext>
            </a:extLst>
          </p:cNvPr>
          <p:cNvSpPr txBox="1"/>
          <p:nvPr/>
        </p:nvSpPr>
        <p:spPr>
          <a:xfrm>
            <a:off x="8525316" y="2424741"/>
            <a:ext cx="2291048" cy="723275"/>
          </a:xfrm>
          <a:prstGeom prst="rect">
            <a:avLst/>
          </a:prstGeom>
          <a:noFill/>
        </p:spPr>
        <p:txBody>
          <a:bodyPr wrap="square" rtlCol="0">
            <a:spAutoFit/>
          </a:bodyPr>
          <a:lstStyle/>
          <a:p>
            <a:pPr>
              <a:spcAft>
                <a:spcPts val="600"/>
              </a:spcAft>
            </a:pPr>
            <a:r>
              <a:rPr lang="en-US" sz="1400" b="1" dirty="0">
                <a:solidFill>
                  <a:schemeClr val="accent3">
                    <a:lumMod val="75000"/>
                  </a:schemeClr>
                </a:solidFill>
                <a:latin typeface="Poppins" panose="00000500000000000000" pitchFamily="2" charset="0"/>
                <a:ea typeface="Arial Unicode MS" panose="020B0604020202020204" pitchFamily="34" charset="-128"/>
                <a:cs typeface="Poppins" panose="020B0604020202020204" charset="0"/>
              </a:rPr>
              <a:t>SOCIAL DEVELOPMENT</a:t>
            </a:r>
          </a:p>
          <a:p>
            <a:r>
              <a:rPr lang="en-US" sz="1100" dirty="0">
                <a:solidFill>
                  <a:schemeClr val="tx1">
                    <a:lumMod val="85000"/>
                    <a:lumOff val="15000"/>
                  </a:schemeClr>
                </a:solidFill>
                <a:latin typeface="Poppins" panose="00000500000000000000" pitchFamily="2" charset="0"/>
                <a:ea typeface="Arial Unicode MS" panose="020B0604020202020204" pitchFamily="34" charset="-128"/>
                <a:cs typeface="Poppins" panose="020B0604020202020204" charset="0"/>
              </a:rPr>
              <a:t>Promoting and Maintaining Safety and Well-being</a:t>
            </a:r>
          </a:p>
        </p:txBody>
      </p:sp>
      <p:pic>
        <p:nvPicPr>
          <p:cNvPr id="71" name="Picture 4" descr="Peel Regional Police - Wikipedia">
            <a:extLst>
              <a:ext uri="{FF2B5EF4-FFF2-40B4-BE49-F238E27FC236}">
                <a16:creationId xmlns:a16="http://schemas.microsoft.com/office/drawing/2014/main" id="{A3B94279-45B4-4970-BB90-BB57BFA1AA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79864" y="169361"/>
            <a:ext cx="381587" cy="4470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0" name="Picture 4" descr="Peel Regional Police - Wikipedia">
            <a:extLst>
              <a:ext uri="{FF2B5EF4-FFF2-40B4-BE49-F238E27FC236}">
                <a16:creationId xmlns:a16="http://schemas.microsoft.com/office/drawing/2014/main" id="{0C4D9B2A-7345-47A1-8B05-D0EB29CCE2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79864" y="169361"/>
            <a:ext cx="381587" cy="4470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FE39A66C-0412-4BCF-BF22-2EBAEEDEEB7B}"/>
              </a:ext>
            </a:extLst>
          </p:cNvPr>
          <p:cNvGrpSpPr/>
          <p:nvPr/>
        </p:nvGrpSpPr>
        <p:grpSpPr>
          <a:xfrm>
            <a:off x="4021557" y="2552031"/>
            <a:ext cx="1735667" cy="1096699"/>
            <a:chOff x="3685844" y="2716453"/>
            <a:chExt cx="1417330" cy="778348"/>
          </a:xfrm>
        </p:grpSpPr>
        <p:cxnSp>
          <p:nvCxnSpPr>
            <p:cNvPr id="35" name="Straight Connector 34">
              <a:extLst>
                <a:ext uri="{FF2B5EF4-FFF2-40B4-BE49-F238E27FC236}">
                  <a16:creationId xmlns:a16="http://schemas.microsoft.com/office/drawing/2014/main" id="{863F0553-B835-446C-88CC-BB78C9659CCC}"/>
                </a:ext>
              </a:extLst>
            </p:cNvPr>
            <p:cNvCxnSpPr>
              <a:cxnSpLocks/>
            </p:cNvCxnSpPr>
            <p:nvPr/>
          </p:nvCxnSpPr>
          <p:spPr>
            <a:xfrm flipH="1" flipV="1">
              <a:off x="4209785" y="2716453"/>
              <a:ext cx="893389" cy="778348"/>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099C6B-D5E7-4BDB-8EA1-2E7BE4D86F85}"/>
                </a:ext>
              </a:extLst>
            </p:cNvPr>
            <p:cNvCxnSpPr/>
            <p:nvPr/>
          </p:nvCxnSpPr>
          <p:spPr>
            <a:xfrm flipH="1">
              <a:off x="3685844" y="2718589"/>
              <a:ext cx="522685" cy="0"/>
            </a:xfrm>
            <a:prstGeom prst="line">
              <a:avLst/>
            </a:prstGeom>
            <a:ln>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E10641E6-D22A-45CB-9314-2577F43436EF}"/>
              </a:ext>
            </a:extLst>
          </p:cNvPr>
          <p:cNvGrpSpPr/>
          <p:nvPr/>
        </p:nvGrpSpPr>
        <p:grpSpPr>
          <a:xfrm flipV="1">
            <a:off x="4022163" y="4741042"/>
            <a:ext cx="1480959" cy="840237"/>
            <a:chOff x="3692983" y="2714373"/>
            <a:chExt cx="1270306" cy="733667"/>
          </a:xfrm>
        </p:grpSpPr>
        <p:cxnSp>
          <p:nvCxnSpPr>
            <p:cNvPr id="108" name="Straight Connector 107">
              <a:extLst>
                <a:ext uri="{FF2B5EF4-FFF2-40B4-BE49-F238E27FC236}">
                  <a16:creationId xmlns:a16="http://schemas.microsoft.com/office/drawing/2014/main" id="{D01922F8-55FE-4C77-91E9-BC3AAE8BB10F}"/>
                </a:ext>
              </a:extLst>
            </p:cNvPr>
            <p:cNvCxnSpPr>
              <a:cxnSpLocks/>
            </p:cNvCxnSpPr>
            <p:nvPr/>
          </p:nvCxnSpPr>
          <p:spPr>
            <a:xfrm flipH="1" flipV="1">
              <a:off x="4236334" y="2714373"/>
              <a:ext cx="726955" cy="733667"/>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22D236C-F238-4BE4-9DD4-7E5780C7A296}"/>
                </a:ext>
              </a:extLst>
            </p:cNvPr>
            <p:cNvCxnSpPr/>
            <p:nvPr/>
          </p:nvCxnSpPr>
          <p:spPr>
            <a:xfrm flipH="1">
              <a:off x="3692983" y="2716510"/>
              <a:ext cx="549035" cy="0"/>
            </a:xfrm>
            <a:prstGeom prst="line">
              <a:avLst/>
            </a:prstGeom>
            <a:ln>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363D825D-548C-4CB1-9E62-DF34005BD564}"/>
              </a:ext>
            </a:extLst>
          </p:cNvPr>
          <p:cNvGrpSpPr/>
          <p:nvPr/>
        </p:nvGrpSpPr>
        <p:grpSpPr>
          <a:xfrm flipH="1">
            <a:off x="7465230" y="2549629"/>
            <a:ext cx="858919" cy="216427"/>
            <a:chOff x="3877818" y="2716454"/>
            <a:chExt cx="444777" cy="69540"/>
          </a:xfrm>
        </p:grpSpPr>
        <p:cxnSp>
          <p:nvCxnSpPr>
            <p:cNvPr id="111" name="Straight Connector 110">
              <a:extLst>
                <a:ext uri="{FF2B5EF4-FFF2-40B4-BE49-F238E27FC236}">
                  <a16:creationId xmlns:a16="http://schemas.microsoft.com/office/drawing/2014/main" id="{16DAB6B6-E069-4493-9781-31729ECF2CAA}"/>
                </a:ext>
              </a:extLst>
            </p:cNvPr>
            <p:cNvCxnSpPr>
              <a:cxnSpLocks/>
            </p:cNvCxnSpPr>
            <p:nvPr/>
          </p:nvCxnSpPr>
          <p:spPr>
            <a:xfrm flipH="1" flipV="1">
              <a:off x="4209784" y="2716454"/>
              <a:ext cx="112811" cy="6954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272AD35-1221-452F-9A45-E4F65E847F94}"/>
                </a:ext>
              </a:extLst>
            </p:cNvPr>
            <p:cNvCxnSpPr/>
            <p:nvPr/>
          </p:nvCxnSpPr>
          <p:spPr>
            <a:xfrm flipH="1">
              <a:off x="3877818" y="2717824"/>
              <a:ext cx="331455" cy="0"/>
            </a:xfrm>
            <a:prstGeom prst="line">
              <a:avLst/>
            </a:prstGeom>
            <a:ln>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13" name="Google Shape;3654;p35">
            <a:extLst>
              <a:ext uri="{FF2B5EF4-FFF2-40B4-BE49-F238E27FC236}">
                <a16:creationId xmlns:a16="http://schemas.microsoft.com/office/drawing/2014/main" id="{91D0F5E5-084C-46AD-B84B-E11A4C37E6F9}"/>
              </a:ext>
            </a:extLst>
          </p:cNvPr>
          <p:cNvSpPr/>
          <p:nvPr/>
        </p:nvSpPr>
        <p:spPr>
          <a:xfrm>
            <a:off x="4133205" y="2128459"/>
            <a:ext cx="370307" cy="370307"/>
          </a:xfrm>
          <a:custGeom>
            <a:avLst/>
            <a:gdLst/>
            <a:ahLst/>
            <a:cxnLst/>
            <a:rect l="l" t="t"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accent1"/>
          </a:solidFill>
          <a:ln>
            <a:noFill/>
          </a:ln>
        </p:spPr>
        <p:txBody>
          <a:bodyPr spcFirstLastPara="1" wrap="square" lIns="19025" tIns="19025" rIns="19025" bIns="19025" anchor="ctr" anchorCtr="0">
            <a:noAutofit/>
          </a:bodyPr>
          <a:lstStyle/>
          <a:p>
            <a:endParaRPr sz="1500" dirty="0">
              <a:solidFill>
                <a:schemeClr val="dk1"/>
              </a:solidFill>
              <a:latin typeface="Calibri"/>
              <a:ea typeface="Calibri"/>
              <a:cs typeface="Calibri"/>
              <a:sym typeface="Calibri"/>
            </a:endParaRPr>
          </a:p>
        </p:txBody>
      </p:sp>
      <p:grpSp>
        <p:nvGrpSpPr>
          <p:cNvPr id="114" name="Group 113">
            <a:extLst>
              <a:ext uri="{FF2B5EF4-FFF2-40B4-BE49-F238E27FC236}">
                <a16:creationId xmlns:a16="http://schemas.microsoft.com/office/drawing/2014/main" id="{C8FC7DB6-17E1-4BAB-8572-06E403AD40A4}"/>
              </a:ext>
            </a:extLst>
          </p:cNvPr>
          <p:cNvGrpSpPr/>
          <p:nvPr/>
        </p:nvGrpSpPr>
        <p:grpSpPr>
          <a:xfrm>
            <a:off x="4096134" y="5181591"/>
            <a:ext cx="369623" cy="303324"/>
            <a:chOff x="5450994" y="4167492"/>
            <a:chExt cx="354012" cy="290513"/>
          </a:xfrm>
        </p:grpSpPr>
        <p:sp>
          <p:nvSpPr>
            <p:cNvPr id="115" name="Google Shape;3211;p30">
              <a:extLst>
                <a:ext uri="{FF2B5EF4-FFF2-40B4-BE49-F238E27FC236}">
                  <a16:creationId xmlns:a16="http://schemas.microsoft.com/office/drawing/2014/main" id="{15909159-5B3C-42D8-B3A6-A52071621FCE}"/>
                </a:ext>
              </a:extLst>
            </p:cNvPr>
            <p:cNvSpPr/>
            <p:nvPr/>
          </p:nvSpPr>
          <p:spPr>
            <a:xfrm>
              <a:off x="5450994" y="4167492"/>
              <a:ext cx="354012" cy="290513"/>
            </a:xfrm>
            <a:custGeom>
              <a:avLst/>
              <a:gdLst/>
              <a:ahLst/>
              <a:cxnLst/>
              <a:rect l="l" t="t" r="r" b="b"/>
              <a:pathLst>
                <a:path w="223" h="183" extrusionOk="0">
                  <a:moveTo>
                    <a:pt x="0" y="183"/>
                  </a:moveTo>
                  <a:lnTo>
                    <a:pt x="112" y="0"/>
                  </a:lnTo>
                  <a:lnTo>
                    <a:pt x="223" y="183"/>
                  </a:lnTo>
                  <a:lnTo>
                    <a:pt x="0" y="183"/>
                  </a:lnTo>
                  <a:close/>
                </a:path>
              </a:pathLst>
            </a:custGeom>
            <a:solidFill>
              <a:schemeClr val="tx1">
                <a:lumMod val="50000"/>
              </a:schemeClr>
            </a:solidFill>
            <a:ln w="9525" cap="rnd" cmpd="sng">
              <a:solidFill>
                <a:srgbClr val="FFFFFF"/>
              </a:solidFill>
              <a:prstDash val="solid"/>
              <a:round/>
              <a:headEnd type="none" w="sm" len="sm"/>
              <a:tailEnd type="none" w="sm" len="sm"/>
            </a:ln>
          </p:spPr>
          <p:txBody>
            <a:bodyPr spcFirstLastPara="1" wrap="square" lIns="91425" tIns="45700" rIns="91425" bIns="45700" anchor="t" anchorCtr="0">
              <a:noAutofit/>
            </a:bodyPr>
            <a:lstStyle/>
            <a:p>
              <a:endParaRPr dirty="0">
                <a:solidFill>
                  <a:schemeClr val="dk1"/>
                </a:solidFill>
                <a:latin typeface="Calibri"/>
                <a:ea typeface="Calibri"/>
                <a:cs typeface="Calibri"/>
                <a:sym typeface="Calibri"/>
              </a:endParaRPr>
            </a:p>
          </p:txBody>
        </p:sp>
        <p:sp>
          <p:nvSpPr>
            <p:cNvPr id="116" name="Google Shape;3211;p30">
              <a:extLst>
                <a:ext uri="{FF2B5EF4-FFF2-40B4-BE49-F238E27FC236}">
                  <a16:creationId xmlns:a16="http://schemas.microsoft.com/office/drawing/2014/main" id="{975059DF-5A8B-4AB6-B5B7-3A9CA32D8609}"/>
                </a:ext>
              </a:extLst>
            </p:cNvPr>
            <p:cNvSpPr/>
            <p:nvPr/>
          </p:nvSpPr>
          <p:spPr>
            <a:xfrm>
              <a:off x="5450994" y="4167492"/>
              <a:ext cx="354012" cy="290513"/>
            </a:xfrm>
            <a:custGeom>
              <a:avLst/>
              <a:gdLst/>
              <a:ahLst/>
              <a:cxnLst/>
              <a:rect l="l" t="t" r="r" b="b"/>
              <a:pathLst>
                <a:path w="223" h="183" extrusionOk="0">
                  <a:moveTo>
                    <a:pt x="0" y="183"/>
                  </a:moveTo>
                  <a:lnTo>
                    <a:pt x="112" y="0"/>
                  </a:lnTo>
                  <a:lnTo>
                    <a:pt x="223" y="183"/>
                  </a:lnTo>
                  <a:lnTo>
                    <a:pt x="0" y="183"/>
                  </a:lnTo>
                  <a:close/>
                </a:path>
              </a:pathLst>
            </a:custGeom>
            <a:solidFill>
              <a:schemeClr val="bg1"/>
            </a:solidFill>
            <a:ln w="19050" cap="rnd"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endParaRPr dirty="0">
                <a:solidFill>
                  <a:schemeClr val="dk1"/>
                </a:solidFill>
                <a:latin typeface="Calibri"/>
                <a:ea typeface="Calibri"/>
                <a:cs typeface="Calibri"/>
                <a:sym typeface="Calibri"/>
              </a:endParaRPr>
            </a:p>
          </p:txBody>
        </p:sp>
        <p:sp>
          <p:nvSpPr>
            <p:cNvPr id="117" name="Google Shape;3212;p30">
              <a:extLst>
                <a:ext uri="{FF2B5EF4-FFF2-40B4-BE49-F238E27FC236}">
                  <a16:creationId xmlns:a16="http://schemas.microsoft.com/office/drawing/2014/main" id="{08921B94-56D4-4F2E-80F3-49474389094B}"/>
                </a:ext>
              </a:extLst>
            </p:cNvPr>
            <p:cNvSpPr/>
            <p:nvPr/>
          </p:nvSpPr>
          <p:spPr>
            <a:xfrm>
              <a:off x="5614507" y="4397680"/>
              <a:ext cx="28575" cy="26988"/>
            </a:xfrm>
            <a:prstGeom prst="ellipse">
              <a:avLst/>
            </a:prstGeom>
            <a:solidFill>
              <a:schemeClr val="accent2"/>
            </a:solidFill>
            <a:ln>
              <a:noFill/>
            </a:ln>
          </p:spPr>
          <p:txBody>
            <a:bodyPr spcFirstLastPara="1" wrap="square" lIns="91425" tIns="45700" rIns="91425" bIns="45700" anchor="t" anchorCtr="0">
              <a:noAutofit/>
            </a:bodyPr>
            <a:lstStyle/>
            <a:p>
              <a:endParaRPr dirty="0">
                <a:solidFill>
                  <a:schemeClr val="dk1"/>
                </a:solidFill>
                <a:latin typeface="Calibri"/>
                <a:ea typeface="Calibri"/>
                <a:cs typeface="Calibri"/>
                <a:sym typeface="Calibri"/>
              </a:endParaRPr>
            </a:p>
          </p:txBody>
        </p:sp>
        <p:sp>
          <p:nvSpPr>
            <p:cNvPr id="118" name="Google Shape;3213;p30">
              <a:extLst>
                <a:ext uri="{FF2B5EF4-FFF2-40B4-BE49-F238E27FC236}">
                  <a16:creationId xmlns:a16="http://schemas.microsoft.com/office/drawing/2014/main" id="{B87B101A-44C0-4831-AFEF-A65C8FD23097}"/>
                </a:ext>
              </a:extLst>
            </p:cNvPr>
            <p:cNvSpPr/>
            <p:nvPr/>
          </p:nvSpPr>
          <p:spPr>
            <a:xfrm>
              <a:off x="5614507" y="4265917"/>
              <a:ext cx="28575" cy="122238"/>
            </a:xfrm>
            <a:custGeom>
              <a:avLst/>
              <a:gdLst/>
              <a:ahLst/>
              <a:cxnLst/>
              <a:rect l="l" t="t" r="r" b="b"/>
              <a:pathLst>
                <a:path w="49" h="215" extrusionOk="0">
                  <a:moveTo>
                    <a:pt x="0" y="24"/>
                  </a:moveTo>
                  <a:cubicBezTo>
                    <a:pt x="0" y="11"/>
                    <a:pt x="11" y="0"/>
                    <a:pt x="25" y="0"/>
                  </a:cubicBezTo>
                  <a:cubicBezTo>
                    <a:pt x="38" y="0"/>
                    <a:pt x="49" y="11"/>
                    <a:pt x="49" y="24"/>
                  </a:cubicBezTo>
                  <a:cubicBezTo>
                    <a:pt x="49" y="191"/>
                    <a:pt x="49" y="191"/>
                    <a:pt x="49" y="191"/>
                  </a:cubicBezTo>
                  <a:cubicBezTo>
                    <a:pt x="49" y="204"/>
                    <a:pt x="38" y="215"/>
                    <a:pt x="25" y="215"/>
                  </a:cubicBezTo>
                  <a:cubicBezTo>
                    <a:pt x="11" y="215"/>
                    <a:pt x="0" y="204"/>
                    <a:pt x="0" y="191"/>
                  </a:cubicBezTo>
                  <a:lnTo>
                    <a:pt x="0" y="24"/>
                  </a:lnTo>
                  <a:close/>
                </a:path>
              </a:pathLst>
            </a:custGeom>
            <a:solidFill>
              <a:schemeClr val="accent2"/>
            </a:solidFill>
            <a:ln>
              <a:noFill/>
            </a:ln>
          </p:spPr>
          <p:txBody>
            <a:bodyPr spcFirstLastPara="1" wrap="square" lIns="91425" tIns="45700" rIns="91425" bIns="45700" anchor="t" anchorCtr="0">
              <a:noAutofit/>
            </a:bodyPr>
            <a:lstStyle/>
            <a:p>
              <a:endParaRPr dirty="0">
                <a:solidFill>
                  <a:schemeClr val="dk1"/>
                </a:solidFill>
                <a:latin typeface="Calibri"/>
                <a:ea typeface="Calibri"/>
                <a:cs typeface="Calibri"/>
                <a:sym typeface="Calibri"/>
              </a:endParaRPr>
            </a:p>
          </p:txBody>
        </p:sp>
      </p:grpSp>
      <p:grpSp>
        <p:nvGrpSpPr>
          <p:cNvPr id="120" name="Group 119">
            <a:extLst>
              <a:ext uri="{FF2B5EF4-FFF2-40B4-BE49-F238E27FC236}">
                <a16:creationId xmlns:a16="http://schemas.microsoft.com/office/drawing/2014/main" id="{5BD443A1-2504-479A-BA9C-8A6DB53C01A8}"/>
              </a:ext>
            </a:extLst>
          </p:cNvPr>
          <p:cNvGrpSpPr/>
          <p:nvPr/>
        </p:nvGrpSpPr>
        <p:grpSpPr>
          <a:xfrm>
            <a:off x="7975979" y="5196831"/>
            <a:ext cx="294420" cy="294420"/>
            <a:chOff x="4933562" y="5714030"/>
            <a:chExt cx="356535" cy="356535"/>
          </a:xfrm>
          <a:solidFill>
            <a:schemeClr val="accent6"/>
          </a:solidFill>
        </p:grpSpPr>
        <p:sp>
          <p:nvSpPr>
            <p:cNvPr id="121" name="Google Shape;2215;p25">
              <a:extLst>
                <a:ext uri="{FF2B5EF4-FFF2-40B4-BE49-F238E27FC236}">
                  <a16:creationId xmlns:a16="http://schemas.microsoft.com/office/drawing/2014/main" id="{9F5F50F9-A4AA-4C61-B692-8F62514F2E89}"/>
                </a:ext>
              </a:extLst>
            </p:cNvPr>
            <p:cNvSpPr/>
            <p:nvPr/>
          </p:nvSpPr>
          <p:spPr>
            <a:xfrm>
              <a:off x="4933562" y="5714030"/>
              <a:ext cx="356535" cy="356535"/>
            </a:xfrm>
            <a:custGeom>
              <a:avLst/>
              <a:gdLst/>
              <a:ahLst/>
              <a:cxnLst/>
              <a:rect l="l" t="t" r="r" b="b"/>
              <a:pathLst>
                <a:path w="128" h="128" extrusionOk="0">
                  <a:moveTo>
                    <a:pt x="117" y="12"/>
                  </a:moveTo>
                  <a:cubicBezTo>
                    <a:pt x="100" y="12"/>
                    <a:pt x="100" y="12"/>
                    <a:pt x="100" y="12"/>
                  </a:cubicBezTo>
                  <a:cubicBezTo>
                    <a:pt x="100" y="4"/>
                    <a:pt x="100" y="4"/>
                    <a:pt x="100" y="4"/>
                  </a:cubicBezTo>
                  <a:cubicBezTo>
                    <a:pt x="100" y="2"/>
                    <a:pt x="98" y="0"/>
                    <a:pt x="96" y="0"/>
                  </a:cubicBezTo>
                  <a:cubicBezTo>
                    <a:pt x="94" y="0"/>
                    <a:pt x="92" y="2"/>
                    <a:pt x="92" y="4"/>
                  </a:cubicBezTo>
                  <a:cubicBezTo>
                    <a:pt x="92" y="12"/>
                    <a:pt x="92" y="12"/>
                    <a:pt x="92" y="12"/>
                  </a:cubicBezTo>
                  <a:cubicBezTo>
                    <a:pt x="68" y="12"/>
                    <a:pt x="68" y="12"/>
                    <a:pt x="68" y="12"/>
                  </a:cubicBezTo>
                  <a:cubicBezTo>
                    <a:pt x="68" y="4"/>
                    <a:pt x="68" y="4"/>
                    <a:pt x="68" y="4"/>
                  </a:cubicBezTo>
                  <a:cubicBezTo>
                    <a:pt x="68" y="2"/>
                    <a:pt x="66" y="0"/>
                    <a:pt x="64" y="0"/>
                  </a:cubicBezTo>
                  <a:cubicBezTo>
                    <a:pt x="62" y="0"/>
                    <a:pt x="60" y="2"/>
                    <a:pt x="60" y="4"/>
                  </a:cubicBezTo>
                  <a:cubicBezTo>
                    <a:pt x="60" y="12"/>
                    <a:pt x="60" y="12"/>
                    <a:pt x="60" y="12"/>
                  </a:cubicBezTo>
                  <a:cubicBezTo>
                    <a:pt x="36" y="12"/>
                    <a:pt x="36" y="12"/>
                    <a:pt x="36" y="12"/>
                  </a:cubicBezTo>
                  <a:cubicBezTo>
                    <a:pt x="36" y="4"/>
                    <a:pt x="36" y="4"/>
                    <a:pt x="36" y="4"/>
                  </a:cubicBezTo>
                  <a:cubicBezTo>
                    <a:pt x="36" y="2"/>
                    <a:pt x="34" y="0"/>
                    <a:pt x="32" y="0"/>
                  </a:cubicBezTo>
                  <a:cubicBezTo>
                    <a:pt x="30" y="0"/>
                    <a:pt x="28" y="2"/>
                    <a:pt x="28" y="4"/>
                  </a:cubicBezTo>
                  <a:cubicBezTo>
                    <a:pt x="28" y="12"/>
                    <a:pt x="28" y="12"/>
                    <a:pt x="28" y="12"/>
                  </a:cubicBezTo>
                  <a:cubicBezTo>
                    <a:pt x="11" y="12"/>
                    <a:pt x="11" y="12"/>
                    <a:pt x="11" y="12"/>
                  </a:cubicBezTo>
                  <a:cubicBezTo>
                    <a:pt x="5" y="12"/>
                    <a:pt x="0" y="17"/>
                    <a:pt x="0" y="23"/>
                  </a:cubicBezTo>
                  <a:cubicBezTo>
                    <a:pt x="0" y="117"/>
                    <a:pt x="0" y="117"/>
                    <a:pt x="0" y="117"/>
                  </a:cubicBezTo>
                  <a:cubicBezTo>
                    <a:pt x="0" y="123"/>
                    <a:pt x="5" y="128"/>
                    <a:pt x="11" y="128"/>
                  </a:cubicBezTo>
                  <a:cubicBezTo>
                    <a:pt x="117" y="128"/>
                    <a:pt x="117" y="128"/>
                    <a:pt x="117" y="128"/>
                  </a:cubicBezTo>
                  <a:cubicBezTo>
                    <a:pt x="123" y="128"/>
                    <a:pt x="128" y="123"/>
                    <a:pt x="128" y="117"/>
                  </a:cubicBezTo>
                  <a:cubicBezTo>
                    <a:pt x="128" y="23"/>
                    <a:pt x="128" y="23"/>
                    <a:pt x="128" y="23"/>
                  </a:cubicBezTo>
                  <a:cubicBezTo>
                    <a:pt x="128" y="17"/>
                    <a:pt x="123" y="12"/>
                    <a:pt x="117" y="12"/>
                  </a:cubicBezTo>
                  <a:close/>
                  <a:moveTo>
                    <a:pt x="120" y="117"/>
                  </a:moveTo>
                  <a:cubicBezTo>
                    <a:pt x="120" y="119"/>
                    <a:pt x="119" y="120"/>
                    <a:pt x="117" y="120"/>
                  </a:cubicBezTo>
                  <a:cubicBezTo>
                    <a:pt x="11" y="120"/>
                    <a:pt x="11" y="120"/>
                    <a:pt x="11" y="120"/>
                  </a:cubicBezTo>
                  <a:cubicBezTo>
                    <a:pt x="9" y="120"/>
                    <a:pt x="8" y="119"/>
                    <a:pt x="8" y="117"/>
                  </a:cubicBezTo>
                  <a:cubicBezTo>
                    <a:pt x="8" y="23"/>
                    <a:pt x="8" y="23"/>
                    <a:pt x="8" y="23"/>
                  </a:cubicBezTo>
                  <a:cubicBezTo>
                    <a:pt x="8" y="21"/>
                    <a:pt x="9" y="20"/>
                    <a:pt x="11" y="20"/>
                  </a:cubicBezTo>
                  <a:cubicBezTo>
                    <a:pt x="28" y="20"/>
                    <a:pt x="28" y="20"/>
                    <a:pt x="28" y="20"/>
                  </a:cubicBezTo>
                  <a:cubicBezTo>
                    <a:pt x="28" y="28"/>
                    <a:pt x="28" y="28"/>
                    <a:pt x="28" y="28"/>
                  </a:cubicBezTo>
                  <a:cubicBezTo>
                    <a:pt x="28" y="30"/>
                    <a:pt x="30" y="32"/>
                    <a:pt x="32" y="32"/>
                  </a:cubicBezTo>
                  <a:cubicBezTo>
                    <a:pt x="34" y="32"/>
                    <a:pt x="36" y="30"/>
                    <a:pt x="36" y="28"/>
                  </a:cubicBezTo>
                  <a:cubicBezTo>
                    <a:pt x="36" y="20"/>
                    <a:pt x="36" y="20"/>
                    <a:pt x="36" y="20"/>
                  </a:cubicBezTo>
                  <a:cubicBezTo>
                    <a:pt x="60" y="20"/>
                    <a:pt x="60" y="20"/>
                    <a:pt x="60" y="20"/>
                  </a:cubicBezTo>
                  <a:cubicBezTo>
                    <a:pt x="60" y="28"/>
                    <a:pt x="60" y="28"/>
                    <a:pt x="60" y="28"/>
                  </a:cubicBezTo>
                  <a:cubicBezTo>
                    <a:pt x="60" y="30"/>
                    <a:pt x="62" y="32"/>
                    <a:pt x="64" y="32"/>
                  </a:cubicBezTo>
                  <a:cubicBezTo>
                    <a:pt x="66" y="32"/>
                    <a:pt x="68" y="30"/>
                    <a:pt x="68" y="28"/>
                  </a:cubicBezTo>
                  <a:cubicBezTo>
                    <a:pt x="68" y="20"/>
                    <a:pt x="68" y="20"/>
                    <a:pt x="68" y="20"/>
                  </a:cubicBezTo>
                  <a:cubicBezTo>
                    <a:pt x="92" y="20"/>
                    <a:pt x="92" y="20"/>
                    <a:pt x="92" y="20"/>
                  </a:cubicBezTo>
                  <a:cubicBezTo>
                    <a:pt x="92" y="28"/>
                    <a:pt x="92" y="28"/>
                    <a:pt x="92" y="28"/>
                  </a:cubicBezTo>
                  <a:cubicBezTo>
                    <a:pt x="92" y="30"/>
                    <a:pt x="94" y="32"/>
                    <a:pt x="96" y="32"/>
                  </a:cubicBezTo>
                  <a:cubicBezTo>
                    <a:pt x="98" y="32"/>
                    <a:pt x="100" y="30"/>
                    <a:pt x="100" y="28"/>
                  </a:cubicBezTo>
                  <a:cubicBezTo>
                    <a:pt x="100" y="20"/>
                    <a:pt x="100" y="20"/>
                    <a:pt x="100" y="20"/>
                  </a:cubicBezTo>
                  <a:cubicBezTo>
                    <a:pt x="117" y="20"/>
                    <a:pt x="117" y="20"/>
                    <a:pt x="117" y="20"/>
                  </a:cubicBezTo>
                  <a:cubicBezTo>
                    <a:pt x="119" y="20"/>
                    <a:pt x="120" y="21"/>
                    <a:pt x="120" y="23"/>
                  </a:cubicBezTo>
                  <a:lnTo>
                    <a:pt x="120" y="117"/>
                  </a:lnTo>
                  <a:close/>
                </a:path>
              </a:pathLst>
            </a:custGeom>
            <a:grpFill/>
            <a:ln>
              <a:noFill/>
            </a:ln>
          </p:spPr>
          <p:txBody>
            <a:bodyPr spcFirstLastPara="1" wrap="square" lIns="91425" tIns="45700" rIns="91425" bIns="45700" anchor="t" anchorCtr="0">
              <a:noAutofit/>
            </a:bodyPr>
            <a:lstStyle/>
            <a:p>
              <a:endParaRPr dirty="0">
                <a:solidFill>
                  <a:schemeClr val="dk1"/>
                </a:solidFill>
                <a:latin typeface="Calibri"/>
                <a:ea typeface="Calibri"/>
                <a:cs typeface="Calibri"/>
                <a:sym typeface="Calibri"/>
              </a:endParaRPr>
            </a:p>
          </p:txBody>
        </p:sp>
        <p:sp>
          <p:nvSpPr>
            <p:cNvPr id="122" name="Google Shape;2216;p25">
              <a:extLst>
                <a:ext uri="{FF2B5EF4-FFF2-40B4-BE49-F238E27FC236}">
                  <a16:creationId xmlns:a16="http://schemas.microsoft.com/office/drawing/2014/main" id="{8A117ECD-11F8-4EC2-89B2-C39D12E7C880}"/>
                </a:ext>
              </a:extLst>
            </p:cNvPr>
            <p:cNvSpPr/>
            <p:nvPr/>
          </p:nvSpPr>
          <p:spPr>
            <a:xfrm>
              <a:off x="5010950" y="5848076"/>
              <a:ext cx="45603" cy="33166"/>
            </a:xfrm>
            <a:prstGeom prst="rect">
              <a:avLst/>
            </a:prstGeom>
            <a:grpFill/>
            <a:ln>
              <a:noFill/>
            </a:ln>
          </p:spPr>
          <p:txBody>
            <a:bodyPr spcFirstLastPara="1" wrap="square" lIns="91425" tIns="45700" rIns="91425" bIns="45700" anchor="t" anchorCtr="0">
              <a:noAutofit/>
            </a:bodyPr>
            <a:lstStyle/>
            <a:p>
              <a:endParaRPr dirty="0">
                <a:solidFill>
                  <a:schemeClr val="dk1"/>
                </a:solidFill>
                <a:latin typeface="Calibri"/>
                <a:ea typeface="Calibri"/>
                <a:cs typeface="Calibri"/>
                <a:sym typeface="Calibri"/>
              </a:endParaRPr>
            </a:p>
          </p:txBody>
        </p:sp>
        <p:sp>
          <p:nvSpPr>
            <p:cNvPr id="123" name="Google Shape;2217;p25">
              <a:extLst>
                <a:ext uri="{FF2B5EF4-FFF2-40B4-BE49-F238E27FC236}">
                  <a16:creationId xmlns:a16="http://schemas.microsoft.com/office/drawing/2014/main" id="{4B3770C0-38AA-449A-9E14-3D0BF9B55AEE}"/>
                </a:ext>
              </a:extLst>
            </p:cNvPr>
            <p:cNvSpPr/>
            <p:nvPr/>
          </p:nvSpPr>
          <p:spPr>
            <a:xfrm>
              <a:off x="5010950" y="5903353"/>
              <a:ext cx="45603" cy="33166"/>
            </a:xfrm>
            <a:prstGeom prst="rect">
              <a:avLst/>
            </a:prstGeom>
            <a:grpFill/>
            <a:ln>
              <a:noFill/>
            </a:ln>
          </p:spPr>
          <p:txBody>
            <a:bodyPr spcFirstLastPara="1" wrap="square" lIns="91425" tIns="45700" rIns="91425" bIns="45700" anchor="t" anchorCtr="0">
              <a:noAutofit/>
            </a:bodyPr>
            <a:lstStyle/>
            <a:p>
              <a:endParaRPr dirty="0">
                <a:solidFill>
                  <a:schemeClr val="dk1"/>
                </a:solidFill>
                <a:latin typeface="Calibri"/>
                <a:ea typeface="Calibri"/>
                <a:cs typeface="Calibri"/>
                <a:sym typeface="Calibri"/>
              </a:endParaRPr>
            </a:p>
          </p:txBody>
        </p:sp>
        <p:sp>
          <p:nvSpPr>
            <p:cNvPr id="124" name="Google Shape;2218;p25">
              <a:extLst>
                <a:ext uri="{FF2B5EF4-FFF2-40B4-BE49-F238E27FC236}">
                  <a16:creationId xmlns:a16="http://schemas.microsoft.com/office/drawing/2014/main" id="{0F084738-6791-430D-832C-BD1B8A1D6005}"/>
                </a:ext>
              </a:extLst>
            </p:cNvPr>
            <p:cNvSpPr/>
            <p:nvPr/>
          </p:nvSpPr>
          <p:spPr>
            <a:xfrm>
              <a:off x="5010950" y="5958630"/>
              <a:ext cx="45603" cy="34548"/>
            </a:xfrm>
            <a:prstGeom prst="rect">
              <a:avLst/>
            </a:prstGeom>
            <a:grpFill/>
            <a:ln>
              <a:noFill/>
            </a:ln>
          </p:spPr>
          <p:txBody>
            <a:bodyPr spcFirstLastPara="1" wrap="square" lIns="91425" tIns="45700" rIns="91425" bIns="45700" anchor="t" anchorCtr="0">
              <a:noAutofit/>
            </a:bodyPr>
            <a:lstStyle/>
            <a:p>
              <a:endParaRPr dirty="0">
                <a:solidFill>
                  <a:schemeClr val="dk1"/>
                </a:solidFill>
                <a:latin typeface="Calibri"/>
                <a:ea typeface="Calibri"/>
                <a:cs typeface="Calibri"/>
                <a:sym typeface="Calibri"/>
              </a:endParaRPr>
            </a:p>
          </p:txBody>
        </p:sp>
        <p:sp>
          <p:nvSpPr>
            <p:cNvPr id="125" name="Google Shape;2219;p25">
              <a:extLst>
                <a:ext uri="{FF2B5EF4-FFF2-40B4-BE49-F238E27FC236}">
                  <a16:creationId xmlns:a16="http://schemas.microsoft.com/office/drawing/2014/main" id="{F573CC68-DEDA-4E52-8A8E-A68894FB69FA}"/>
                </a:ext>
              </a:extLst>
            </p:cNvPr>
            <p:cNvSpPr/>
            <p:nvPr/>
          </p:nvSpPr>
          <p:spPr>
            <a:xfrm>
              <a:off x="5089719" y="5958630"/>
              <a:ext cx="44221" cy="34548"/>
            </a:xfrm>
            <a:prstGeom prst="rect">
              <a:avLst/>
            </a:prstGeom>
            <a:grpFill/>
            <a:ln>
              <a:noFill/>
            </a:ln>
          </p:spPr>
          <p:txBody>
            <a:bodyPr spcFirstLastPara="1" wrap="square" lIns="91425" tIns="45700" rIns="91425" bIns="45700" anchor="t" anchorCtr="0">
              <a:noAutofit/>
            </a:bodyPr>
            <a:lstStyle/>
            <a:p>
              <a:endParaRPr dirty="0">
                <a:solidFill>
                  <a:schemeClr val="dk1"/>
                </a:solidFill>
                <a:latin typeface="Calibri"/>
                <a:ea typeface="Calibri"/>
                <a:cs typeface="Calibri"/>
                <a:sym typeface="Calibri"/>
              </a:endParaRPr>
            </a:p>
          </p:txBody>
        </p:sp>
        <p:sp>
          <p:nvSpPr>
            <p:cNvPr id="126" name="Google Shape;2220;p25">
              <a:extLst>
                <a:ext uri="{FF2B5EF4-FFF2-40B4-BE49-F238E27FC236}">
                  <a16:creationId xmlns:a16="http://schemas.microsoft.com/office/drawing/2014/main" id="{3B1DA737-BEA9-4CEE-822C-C317A464C342}"/>
                </a:ext>
              </a:extLst>
            </p:cNvPr>
            <p:cNvSpPr/>
            <p:nvPr/>
          </p:nvSpPr>
          <p:spPr>
            <a:xfrm>
              <a:off x="5089719" y="5903353"/>
              <a:ext cx="44221" cy="33166"/>
            </a:xfrm>
            <a:prstGeom prst="rect">
              <a:avLst/>
            </a:prstGeom>
            <a:grpFill/>
            <a:ln>
              <a:noFill/>
            </a:ln>
          </p:spPr>
          <p:txBody>
            <a:bodyPr spcFirstLastPara="1" wrap="square" lIns="91425" tIns="45700" rIns="91425" bIns="45700" anchor="t" anchorCtr="0">
              <a:noAutofit/>
            </a:bodyPr>
            <a:lstStyle/>
            <a:p>
              <a:endParaRPr dirty="0">
                <a:solidFill>
                  <a:schemeClr val="dk1"/>
                </a:solidFill>
                <a:latin typeface="Calibri"/>
                <a:ea typeface="Calibri"/>
                <a:cs typeface="Calibri"/>
                <a:sym typeface="Calibri"/>
              </a:endParaRPr>
            </a:p>
          </p:txBody>
        </p:sp>
        <p:sp>
          <p:nvSpPr>
            <p:cNvPr id="127" name="Google Shape;2221;p25">
              <a:extLst>
                <a:ext uri="{FF2B5EF4-FFF2-40B4-BE49-F238E27FC236}">
                  <a16:creationId xmlns:a16="http://schemas.microsoft.com/office/drawing/2014/main" id="{4E0EE3C8-00FD-4E3D-BF01-EA7CC1F9DBEF}"/>
                </a:ext>
              </a:extLst>
            </p:cNvPr>
            <p:cNvSpPr/>
            <p:nvPr/>
          </p:nvSpPr>
          <p:spPr>
            <a:xfrm>
              <a:off x="5089719" y="5848076"/>
              <a:ext cx="44221" cy="33166"/>
            </a:xfrm>
            <a:prstGeom prst="rect">
              <a:avLst/>
            </a:prstGeom>
            <a:grpFill/>
            <a:ln>
              <a:noFill/>
            </a:ln>
          </p:spPr>
          <p:txBody>
            <a:bodyPr spcFirstLastPara="1" wrap="square" lIns="91425" tIns="45700" rIns="91425" bIns="45700" anchor="t" anchorCtr="0">
              <a:noAutofit/>
            </a:bodyPr>
            <a:lstStyle/>
            <a:p>
              <a:endParaRPr dirty="0">
                <a:solidFill>
                  <a:schemeClr val="dk1"/>
                </a:solidFill>
                <a:latin typeface="Calibri"/>
                <a:ea typeface="Calibri"/>
                <a:cs typeface="Calibri"/>
                <a:sym typeface="Calibri"/>
              </a:endParaRPr>
            </a:p>
          </p:txBody>
        </p:sp>
        <p:sp>
          <p:nvSpPr>
            <p:cNvPr id="128" name="Google Shape;2222;p25">
              <a:extLst>
                <a:ext uri="{FF2B5EF4-FFF2-40B4-BE49-F238E27FC236}">
                  <a16:creationId xmlns:a16="http://schemas.microsoft.com/office/drawing/2014/main" id="{AFE48A1F-96CD-443E-9909-75BBC1694C94}"/>
                </a:ext>
              </a:extLst>
            </p:cNvPr>
            <p:cNvSpPr/>
            <p:nvPr/>
          </p:nvSpPr>
          <p:spPr>
            <a:xfrm>
              <a:off x="5167107" y="5958630"/>
              <a:ext cx="45603" cy="34548"/>
            </a:xfrm>
            <a:prstGeom prst="rect">
              <a:avLst/>
            </a:prstGeom>
            <a:grpFill/>
            <a:ln>
              <a:noFill/>
            </a:ln>
          </p:spPr>
          <p:txBody>
            <a:bodyPr spcFirstLastPara="1" wrap="square" lIns="91425" tIns="45700" rIns="91425" bIns="45700" anchor="t" anchorCtr="0">
              <a:noAutofit/>
            </a:bodyPr>
            <a:lstStyle/>
            <a:p>
              <a:endParaRPr dirty="0">
                <a:solidFill>
                  <a:schemeClr val="dk1"/>
                </a:solidFill>
                <a:latin typeface="Calibri"/>
                <a:ea typeface="Calibri"/>
                <a:cs typeface="Calibri"/>
                <a:sym typeface="Calibri"/>
              </a:endParaRPr>
            </a:p>
          </p:txBody>
        </p:sp>
        <p:sp>
          <p:nvSpPr>
            <p:cNvPr id="129" name="Google Shape;2223;p25">
              <a:extLst>
                <a:ext uri="{FF2B5EF4-FFF2-40B4-BE49-F238E27FC236}">
                  <a16:creationId xmlns:a16="http://schemas.microsoft.com/office/drawing/2014/main" id="{174987DB-2335-422E-A16E-8A6D9F573DE7}"/>
                </a:ext>
              </a:extLst>
            </p:cNvPr>
            <p:cNvSpPr/>
            <p:nvPr/>
          </p:nvSpPr>
          <p:spPr>
            <a:xfrm>
              <a:off x="5167107" y="5903353"/>
              <a:ext cx="45603" cy="33166"/>
            </a:xfrm>
            <a:prstGeom prst="rect">
              <a:avLst/>
            </a:prstGeom>
            <a:grpFill/>
            <a:ln>
              <a:noFill/>
            </a:ln>
          </p:spPr>
          <p:txBody>
            <a:bodyPr spcFirstLastPara="1" wrap="square" lIns="91425" tIns="45700" rIns="91425" bIns="45700" anchor="t" anchorCtr="0">
              <a:noAutofit/>
            </a:bodyPr>
            <a:lstStyle/>
            <a:p>
              <a:endParaRPr dirty="0">
                <a:solidFill>
                  <a:schemeClr val="dk1"/>
                </a:solidFill>
                <a:latin typeface="Calibri"/>
                <a:ea typeface="Calibri"/>
                <a:cs typeface="Calibri"/>
                <a:sym typeface="Calibri"/>
              </a:endParaRPr>
            </a:p>
          </p:txBody>
        </p:sp>
        <p:sp>
          <p:nvSpPr>
            <p:cNvPr id="130" name="Google Shape;2224;p25">
              <a:extLst>
                <a:ext uri="{FF2B5EF4-FFF2-40B4-BE49-F238E27FC236}">
                  <a16:creationId xmlns:a16="http://schemas.microsoft.com/office/drawing/2014/main" id="{946EA7D1-30DF-4C2D-B795-F2457228AB0A}"/>
                </a:ext>
              </a:extLst>
            </p:cNvPr>
            <p:cNvSpPr/>
            <p:nvPr/>
          </p:nvSpPr>
          <p:spPr>
            <a:xfrm>
              <a:off x="5167107" y="5848076"/>
              <a:ext cx="45603" cy="33166"/>
            </a:xfrm>
            <a:prstGeom prst="rect">
              <a:avLst/>
            </a:prstGeom>
            <a:grpFill/>
            <a:ln>
              <a:noFill/>
            </a:ln>
          </p:spPr>
          <p:txBody>
            <a:bodyPr spcFirstLastPara="1" wrap="square" lIns="91425" tIns="45700" rIns="91425" bIns="45700" anchor="t" anchorCtr="0">
              <a:noAutofit/>
            </a:bodyPr>
            <a:lstStyle/>
            <a:p>
              <a:endParaRPr dirty="0">
                <a:solidFill>
                  <a:schemeClr val="dk1"/>
                </a:solidFill>
                <a:latin typeface="Calibri"/>
                <a:ea typeface="Calibri"/>
                <a:cs typeface="Calibri"/>
                <a:sym typeface="Calibri"/>
              </a:endParaRPr>
            </a:p>
          </p:txBody>
        </p:sp>
      </p:grpSp>
      <p:grpSp>
        <p:nvGrpSpPr>
          <p:cNvPr id="131" name="Group 130">
            <a:extLst>
              <a:ext uri="{FF2B5EF4-FFF2-40B4-BE49-F238E27FC236}">
                <a16:creationId xmlns:a16="http://schemas.microsoft.com/office/drawing/2014/main" id="{9337589C-7AA8-41B2-AD76-1C7E8370B268}"/>
              </a:ext>
            </a:extLst>
          </p:cNvPr>
          <p:cNvGrpSpPr/>
          <p:nvPr/>
        </p:nvGrpSpPr>
        <p:grpSpPr>
          <a:xfrm flipH="1" flipV="1">
            <a:off x="7197294" y="5108650"/>
            <a:ext cx="1125575" cy="472396"/>
            <a:chOff x="3948627" y="2716454"/>
            <a:chExt cx="739328" cy="600379"/>
          </a:xfrm>
        </p:grpSpPr>
        <p:cxnSp>
          <p:nvCxnSpPr>
            <p:cNvPr id="132" name="Straight Connector 131">
              <a:extLst>
                <a:ext uri="{FF2B5EF4-FFF2-40B4-BE49-F238E27FC236}">
                  <a16:creationId xmlns:a16="http://schemas.microsoft.com/office/drawing/2014/main" id="{A6D3B199-2713-462C-B6C9-62321BC3D97E}"/>
                </a:ext>
              </a:extLst>
            </p:cNvPr>
            <p:cNvCxnSpPr>
              <a:cxnSpLocks/>
            </p:cNvCxnSpPr>
            <p:nvPr/>
          </p:nvCxnSpPr>
          <p:spPr>
            <a:xfrm flipH="1" flipV="1">
              <a:off x="4360163" y="2716454"/>
              <a:ext cx="327792" cy="600379"/>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20200320-8AA4-4EF8-BF66-780B038EBFA3}"/>
                </a:ext>
              </a:extLst>
            </p:cNvPr>
            <p:cNvCxnSpPr/>
            <p:nvPr/>
          </p:nvCxnSpPr>
          <p:spPr>
            <a:xfrm flipH="1">
              <a:off x="3948627" y="2718589"/>
              <a:ext cx="420434" cy="0"/>
            </a:xfrm>
            <a:prstGeom prst="line">
              <a:avLst/>
            </a:prstGeom>
            <a:ln>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34" name="Google Shape;3280;p31">
            <a:extLst>
              <a:ext uri="{FF2B5EF4-FFF2-40B4-BE49-F238E27FC236}">
                <a16:creationId xmlns:a16="http://schemas.microsoft.com/office/drawing/2014/main" id="{2D08F0A2-58D7-4BB5-9EEF-334CFE3A637D}"/>
              </a:ext>
            </a:extLst>
          </p:cNvPr>
          <p:cNvGrpSpPr/>
          <p:nvPr/>
        </p:nvGrpSpPr>
        <p:grpSpPr>
          <a:xfrm>
            <a:off x="7827923" y="2076045"/>
            <a:ext cx="382835" cy="385353"/>
            <a:chOff x="2370156" y="2276103"/>
            <a:chExt cx="506730" cy="510064"/>
          </a:xfrm>
          <a:solidFill>
            <a:schemeClr val="accent3"/>
          </a:solidFill>
        </p:grpSpPr>
        <p:sp>
          <p:nvSpPr>
            <p:cNvPr id="135" name="Google Shape;3282;p31">
              <a:extLst>
                <a:ext uri="{FF2B5EF4-FFF2-40B4-BE49-F238E27FC236}">
                  <a16:creationId xmlns:a16="http://schemas.microsoft.com/office/drawing/2014/main" id="{4C0A5648-E198-4B6B-B73C-B3E3A7E3C96A}"/>
                </a:ext>
              </a:extLst>
            </p:cNvPr>
            <p:cNvSpPr/>
            <p:nvPr/>
          </p:nvSpPr>
          <p:spPr>
            <a:xfrm>
              <a:off x="2432386" y="2276103"/>
              <a:ext cx="96679" cy="96679"/>
            </a:xfrm>
            <a:custGeom>
              <a:avLst/>
              <a:gdLst/>
              <a:ahLst/>
              <a:cxnLst/>
              <a:rect l="l" t="t" r="r" b="b"/>
              <a:pathLst>
                <a:path w="129" h="128" extrusionOk="0">
                  <a:moveTo>
                    <a:pt x="64" y="128"/>
                  </a:moveTo>
                  <a:cubicBezTo>
                    <a:pt x="100" y="128"/>
                    <a:pt x="129" y="100"/>
                    <a:pt x="129" y="64"/>
                  </a:cubicBezTo>
                  <a:cubicBezTo>
                    <a:pt x="129" y="28"/>
                    <a:pt x="100" y="0"/>
                    <a:pt x="64" y="0"/>
                  </a:cubicBezTo>
                  <a:cubicBezTo>
                    <a:pt x="29" y="0"/>
                    <a:pt x="0" y="28"/>
                    <a:pt x="0" y="64"/>
                  </a:cubicBezTo>
                  <a:cubicBezTo>
                    <a:pt x="0" y="100"/>
                    <a:pt x="29" y="128"/>
                    <a:pt x="64" y="128"/>
                  </a:cubicBezTo>
                  <a:moveTo>
                    <a:pt x="64" y="14"/>
                  </a:moveTo>
                  <a:cubicBezTo>
                    <a:pt x="92" y="14"/>
                    <a:pt x="115" y="36"/>
                    <a:pt x="115" y="64"/>
                  </a:cubicBezTo>
                  <a:cubicBezTo>
                    <a:pt x="115" y="92"/>
                    <a:pt x="92" y="114"/>
                    <a:pt x="64" y="114"/>
                  </a:cubicBezTo>
                  <a:cubicBezTo>
                    <a:pt x="37" y="114"/>
                    <a:pt x="14" y="92"/>
                    <a:pt x="14" y="64"/>
                  </a:cubicBezTo>
                  <a:cubicBezTo>
                    <a:pt x="14" y="36"/>
                    <a:pt x="37" y="14"/>
                    <a:pt x="64" y="14"/>
                  </a:cubicBezTo>
                </a:path>
              </a:pathLst>
            </a:custGeom>
            <a:grpFill/>
            <a:ln>
              <a:solidFill>
                <a:schemeClr val="accent3"/>
              </a:solidFill>
            </a:ln>
          </p:spPr>
          <p:txBody>
            <a:bodyPr spcFirstLastPara="1" wrap="square" lIns="91425" tIns="45700" rIns="91425" bIns="45700" anchor="t" anchorCtr="0">
              <a:noAutofit/>
            </a:bodyPr>
            <a:lstStyle/>
            <a:p>
              <a:endParaRPr dirty="0">
                <a:solidFill>
                  <a:schemeClr val="dk1"/>
                </a:solidFill>
                <a:latin typeface="Calibri"/>
                <a:ea typeface="Calibri"/>
                <a:cs typeface="Calibri"/>
                <a:sym typeface="Calibri"/>
              </a:endParaRPr>
            </a:p>
          </p:txBody>
        </p:sp>
        <p:sp>
          <p:nvSpPr>
            <p:cNvPr id="136" name="Google Shape;3283;p31">
              <a:extLst>
                <a:ext uri="{FF2B5EF4-FFF2-40B4-BE49-F238E27FC236}">
                  <a16:creationId xmlns:a16="http://schemas.microsoft.com/office/drawing/2014/main" id="{48F0E62D-ECB5-468E-9B59-FF1541B9F53E}"/>
                </a:ext>
              </a:extLst>
            </p:cNvPr>
            <p:cNvSpPr/>
            <p:nvPr/>
          </p:nvSpPr>
          <p:spPr>
            <a:xfrm>
              <a:off x="2719088" y="2276103"/>
              <a:ext cx="96679" cy="96679"/>
            </a:xfrm>
            <a:custGeom>
              <a:avLst/>
              <a:gdLst/>
              <a:ahLst/>
              <a:cxnLst/>
              <a:rect l="l" t="t" r="r" b="b"/>
              <a:pathLst>
                <a:path w="129" h="128" extrusionOk="0">
                  <a:moveTo>
                    <a:pt x="64" y="128"/>
                  </a:moveTo>
                  <a:cubicBezTo>
                    <a:pt x="100" y="128"/>
                    <a:pt x="129" y="100"/>
                    <a:pt x="129" y="64"/>
                  </a:cubicBezTo>
                  <a:cubicBezTo>
                    <a:pt x="129" y="28"/>
                    <a:pt x="100" y="0"/>
                    <a:pt x="64" y="0"/>
                  </a:cubicBezTo>
                  <a:cubicBezTo>
                    <a:pt x="29" y="0"/>
                    <a:pt x="0" y="28"/>
                    <a:pt x="0" y="64"/>
                  </a:cubicBezTo>
                  <a:cubicBezTo>
                    <a:pt x="0" y="100"/>
                    <a:pt x="29" y="128"/>
                    <a:pt x="64" y="128"/>
                  </a:cubicBezTo>
                  <a:moveTo>
                    <a:pt x="64" y="14"/>
                  </a:moveTo>
                  <a:cubicBezTo>
                    <a:pt x="92" y="14"/>
                    <a:pt x="115" y="36"/>
                    <a:pt x="115" y="64"/>
                  </a:cubicBezTo>
                  <a:cubicBezTo>
                    <a:pt x="115" y="92"/>
                    <a:pt x="92" y="114"/>
                    <a:pt x="64" y="114"/>
                  </a:cubicBezTo>
                  <a:cubicBezTo>
                    <a:pt x="37" y="114"/>
                    <a:pt x="14" y="92"/>
                    <a:pt x="14" y="64"/>
                  </a:cubicBezTo>
                  <a:cubicBezTo>
                    <a:pt x="14" y="36"/>
                    <a:pt x="37" y="14"/>
                    <a:pt x="64" y="14"/>
                  </a:cubicBezTo>
                </a:path>
              </a:pathLst>
            </a:custGeom>
            <a:grpFill/>
            <a:ln>
              <a:solidFill>
                <a:schemeClr val="accent3"/>
              </a:solidFill>
            </a:ln>
          </p:spPr>
          <p:txBody>
            <a:bodyPr spcFirstLastPara="1" wrap="square" lIns="91425" tIns="45700" rIns="91425" bIns="45700" anchor="t" anchorCtr="0">
              <a:noAutofit/>
            </a:bodyPr>
            <a:lstStyle/>
            <a:p>
              <a:endParaRPr dirty="0">
                <a:solidFill>
                  <a:schemeClr val="dk1"/>
                </a:solidFill>
                <a:latin typeface="Calibri"/>
                <a:ea typeface="Calibri"/>
                <a:cs typeface="Calibri"/>
                <a:sym typeface="Calibri"/>
              </a:endParaRPr>
            </a:p>
          </p:txBody>
        </p:sp>
        <p:sp>
          <p:nvSpPr>
            <p:cNvPr id="137" name="Google Shape;3284;p31">
              <a:extLst>
                <a:ext uri="{FF2B5EF4-FFF2-40B4-BE49-F238E27FC236}">
                  <a16:creationId xmlns:a16="http://schemas.microsoft.com/office/drawing/2014/main" id="{A8248EB9-F27D-4D18-9841-088AA614EE03}"/>
                </a:ext>
              </a:extLst>
            </p:cNvPr>
            <p:cNvSpPr/>
            <p:nvPr/>
          </p:nvSpPr>
          <p:spPr>
            <a:xfrm>
              <a:off x="2370156" y="2383894"/>
              <a:ext cx="506730" cy="402273"/>
            </a:xfrm>
            <a:custGeom>
              <a:avLst/>
              <a:gdLst/>
              <a:ahLst/>
              <a:cxnLst/>
              <a:rect l="l" t="t" r="r" b="b"/>
              <a:pathLst>
                <a:path w="675" h="534" extrusionOk="0">
                  <a:moveTo>
                    <a:pt x="668" y="121"/>
                  </a:moveTo>
                  <a:cubicBezTo>
                    <a:pt x="668" y="121"/>
                    <a:pt x="668" y="121"/>
                    <a:pt x="668" y="121"/>
                  </a:cubicBezTo>
                  <a:cubicBezTo>
                    <a:pt x="617" y="40"/>
                    <a:pt x="617" y="40"/>
                    <a:pt x="617" y="40"/>
                  </a:cubicBezTo>
                  <a:cubicBezTo>
                    <a:pt x="598" y="13"/>
                    <a:pt x="587" y="0"/>
                    <a:pt x="531" y="0"/>
                  </a:cubicBezTo>
                  <a:cubicBezTo>
                    <a:pt x="531" y="0"/>
                    <a:pt x="531" y="0"/>
                    <a:pt x="531" y="0"/>
                  </a:cubicBezTo>
                  <a:cubicBezTo>
                    <a:pt x="476" y="0"/>
                    <a:pt x="462" y="25"/>
                    <a:pt x="454" y="39"/>
                  </a:cubicBezTo>
                  <a:cubicBezTo>
                    <a:pt x="454" y="40"/>
                    <a:pt x="454" y="40"/>
                    <a:pt x="454" y="40"/>
                  </a:cubicBezTo>
                  <a:cubicBezTo>
                    <a:pt x="443" y="59"/>
                    <a:pt x="405" y="123"/>
                    <a:pt x="400" y="133"/>
                  </a:cubicBezTo>
                  <a:cubicBezTo>
                    <a:pt x="393" y="138"/>
                    <a:pt x="358" y="165"/>
                    <a:pt x="338" y="180"/>
                  </a:cubicBezTo>
                  <a:cubicBezTo>
                    <a:pt x="322" y="168"/>
                    <a:pt x="296" y="148"/>
                    <a:pt x="276" y="133"/>
                  </a:cubicBezTo>
                  <a:cubicBezTo>
                    <a:pt x="270" y="123"/>
                    <a:pt x="233" y="59"/>
                    <a:pt x="222" y="40"/>
                  </a:cubicBezTo>
                  <a:cubicBezTo>
                    <a:pt x="222" y="39"/>
                    <a:pt x="222" y="39"/>
                    <a:pt x="222" y="39"/>
                  </a:cubicBezTo>
                  <a:cubicBezTo>
                    <a:pt x="214" y="25"/>
                    <a:pt x="200" y="0"/>
                    <a:pt x="145" y="0"/>
                  </a:cubicBezTo>
                  <a:cubicBezTo>
                    <a:pt x="145" y="0"/>
                    <a:pt x="145" y="0"/>
                    <a:pt x="145" y="0"/>
                  </a:cubicBezTo>
                  <a:cubicBezTo>
                    <a:pt x="89" y="0"/>
                    <a:pt x="78" y="13"/>
                    <a:pt x="59" y="40"/>
                  </a:cubicBezTo>
                  <a:cubicBezTo>
                    <a:pt x="8" y="121"/>
                    <a:pt x="8" y="121"/>
                    <a:pt x="8" y="121"/>
                  </a:cubicBezTo>
                  <a:cubicBezTo>
                    <a:pt x="8" y="121"/>
                    <a:pt x="8" y="121"/>
                    <a:pt x="8" y="121"/>
                  </a:cubicBezTo>
                  <a:cubicBezTo>
                    <a:pt x="1" y="134"/>
                    <a:pt x="0" y="148"/>
                    <a:pt x="6" y="161"/>
                  </a:cubicBezTo>
                  <a:cubicBezTo>
                    <a:pt x="53" y="270"/>
                    <a:pt x="53" y="270"/>
                    <a:pt x="53" y="270"/>
                  </a:cubicBezTo>
                  <a:cubicBezTo>
                    <a:pt x="57" y="278"/>
                    <a:pt x="65" y="283"/>
                    <a:pt x="75" y="283"/>
                  </a:cubicBezTo>
                  <a:cubicBezTo>
                    <a:pt x="76" y="283"/>
                    <a:pt x="77" y="283"/>
                    <a:pt x="79" y="283"/>
                  </a:cubicBezTo>
                  <a:cubicBezTo>
                    <a:pt x="77" y="459"/>
                    <a:pt x="77" y="503"/>
                    <a:pt x="77" y="506"/>
                  </a:cubicBezTo>
                  <a:cubicBezTo>
                    <a:pt x="77" y="507"/>
                    <a:pt x="77" y="507"/>
                    <a:pt x="77" y="508"/>
                  </a:cubicBezTo>
                  <a:cubicBezTo>
                    <a:pt x="78" y="523"/>
                    <a:pt x="92" y="534"/>
                    <a:pt x="108" y="533"/>
                  </a:cubicBezTo>
                  <a:cubicBezTo>
                    <a:pt x="125" y="533"/>
                    <a:pt x="138" y="521"/>
                    <a:pt x="139" y="507"/>
                  </a:cubicBezTo>
                  <a:cubicBezTo>
                    <a:pt x="150" y="367"/>
                    <a:pt x="150" y="367"/>
                    <a:pt x="150" y="367"/>
                  </a:cubicBezTo>
                  <a:cubicBezTo>
                    <a:pt x="161" y="506"/>
                    <a:pt x="161" y="506"/>
                    <a:pt x="161" y="506"/>
                  </a:cubicBezTo>
                  <a:cubicBezTo>
                    <a:pt x="162" y="521"/>
                    <a:pt x="175" y="533"/>
                    <a:pt x="191" y="533"/>
                  </a:cubicBezTo>
                  <a:cubicBezTo>
                    <a:pt x="192" y="533"/>
                    <a:pt x="192" y="534"/>
                    <a:pt x="192" y="534"/>
                  </a:cubicBezTo>
                  <a:cubicBezTo>
                    <a:pt x="208" y="534"/>
                    <a:pt x="222" y="522"/>
                    <a:pt x="223" y="508"/>
                  </a:cubicBezTo>
                  <a:cubicBezTo>
                    <a:pt x="223" y="507"/>
                    <a:pt x="223" y="507"/>
                    <a:pt x="223" y="506"/>
                  </a:cubicBezTo>
                  <a:cubicBezTo>
                    <a:pt x="223" y="497"/>
                    <a:pt x="218" y="302"/>
                    <a:pt x="214" y="155"/>
                  </a:cubicBezTo>
                  <a:cubicBezTo>
                    <a:pt x="233" y="181"/>
                    <a:pt x="233" y="181"/>
                    <a:pt x="233" y="181"/>
                  </a:cubicBezTo>
                  <a:cubicBezTo>
                    <a:pt x="233" y="182"/>
                    <a:pt x="234" y="183"/>
                    <a:pt x="235" y="183"/>
                  </a:cubicBezTo>
                  <a:cubicBezTo>
                    <a:pt x="321" y="232"/>
                    <a:pt x="321" y="232"/>
                    <a:pt x="321" y="232"/>
                  </a:cubicBezTo>
                  <a:cubicBezTo>
                    <a:pt x="326" y="235"/>
                    <a:pt x="332" y="236"/>
                    <a:pt x="338" y="235"/>
                  </a:cubicBezTo>
                  <a:cubicBezTo>
                    <a:pt x="339" y="235"/>
                    <a:pt x="341" y="235"/>
                    <a:pt x="343" y="235"/>
                  </a:cubicBezTo>
                  <a:cubicBezTo>
                    <a:pt x="347" y="235"/>
                    <a:pt x="351" y="234"/>
                    <a:pt x="354" y="232"/>
                  </a:cubicBezTo>
                  <a:cubicBezTo>
                    <a:pt x="441" y="183"/>
                    <a:pt x="441" y="183"/>
                    <a:pt x="441" y="183"/>
                  </a:cubicBezTo>
                  <a:cubicBezTo>
                    <a:pt x="442" y="183"/>
                    <a:pt x="442" y="182"/>
                    <a:pt x="443" y="181"/>
                  </a:cubicBezTo>
                  <a:cubicBezTo>
                    <a:pt x="462" y="155"/>
                    <a:pt x="462" y="155"/>
                    <a:pt x="462" y="155"/>
                  </a:cubicBezTo>
                  <a:cubicBezTo>
                    <a:pt x="458" y="302"/>
                    <a:pt x="453" y="497"/>
                    <a:pt x="453" y="506"/>
                  </a:cubicBezTo>
                  <a:cubicBezTo>
                    <a:pt x="453" y="507"/>
                    <a:pt x="453" y="507"/>
                    <a:pt x="453" y="508"/>
                  </a:cubicBezTo>
                  <a:cubicBezTo>
                    <a:pt x="454" y="523"/>
                    <a:pt x="468" y="534"/>
                    <a:pt x="485" y="533"/>
                  </a:cubicBezTo>
                  <a:cubicBezTo>
                    <a:pt x="501" y="533"/>
                    <a:pt x="514" y="521"/>
                    <a:pt x="515" y="507"/>
                  </a:cubicBezTo>
                  <a:cubicBezTo>
                    <a:pt x="526" y="367"/>
                    <a:pt x="526" y="367"/>
                    <a:pt x="526" y="367"/>
                  </a:cubicBezTo>
                  <a:cubicBezTo>
                    <a:pt x="537" y="506"/>
                    <a:pt x="537" y="506"/>
                    <a:pt x="537" y="506"/>
                  </a:cubicBezTo>
                  <a:cubicBezTo>
                    <a:pt x="538" y="521"/>
                    <a:pt x="551" y="533"/>
                    <a:pt x="567" y="533"/>
                  </a:cubicBezTo>
                  <a:cubicBezTo>
                    <a:pt x="568" y="533"/>
                    <a:pt x="568" y="534"/>
                    <a:pt x="568" y="534"/>
                  </a:cubicBezTo>
                  <a:cubicBezTo>
                    <a:pt x="584" y="534"/>
                    <a:pt x="598" y="522"/>
                    <a:pt x="599" y="508"/>
                  </a:cubicBezTo>
                  <a:cubicBezTo>
                    <a:pt x="599" y="507"/>
                    <a:pt x="599" y="507"/>
                    <a:pt x="599" y="506"/>
                  </a:cubicBezTo>
                  <a:cubicBezTo>
                    <a:pt x="599" y="503"/>
                    <a:pt x="599" y="459"/>
                    <a:pt x="597" y="283"/>
                  </a:cubicBezTo>
                  <a:cubicBezTo>
                    <a:pt x="598" y="283"/>
                    <a:pt x="600" y="283"/>
                    <a:pt x="601" y="283"/>
                  </a:cubicBezTo>
                  <a:cubicBezTo>
                    <a:pt x="610" y="283"/>
                    <a:pt x="619" y="278"/>
                    <a:pt x="623" y="269"/>
                  </a:cubicBezTo>
                  <a:cubicBezTo>
                    <a:pt x="670" y="161"/>
                    <a:pt x="670" y="161"/>
                    <a:pt x="670" y="161"/>
                  </a:cubicBezTo>
                  <a:cubicBezTo>
                    <a:pt x="675" y="148"/>
                    <a:pt x="675" y="134"/>
                    <a:pt x="668" y="121"/>
                  </a:cubicBezTo>
                  <a:moveTo>
                    <a:pt x="243" y="172"/>
                  </a:moveTo>
                  <a:cubicBezTo>
                    <a:pt x="213" y="130"/>
                    <a:pt x="213" y="130"/>
                    <a:pt x="213" y="130"/>
                  </a:cubicBezTo>
                  <a:cubicBezTo>
                    <a:pt x="213" y="113"/>
                    <a:pt x="212" y="96"/>
                    <a:pt x="212" y="81"/>
                  </a:cubicBezTo>
                  <a:cubicBezTo>
                    <a:pt x="212" y="77"/>
                    <a:pt x="209" y="74"/>
                    <a:pt x="205" y="74"/>
                  </a:cubicBezTo>
                  <a:cubicBezTo>
                    <a:pt x="205" y="74"/>
                    <a:pt x="205" y="74"/>
                    <a:pt x="205" y="74"/>
                  </a:cubicBezTo>
                  <a:cubicBezTo>
                    <a:pt x="201" y="74"/>
                    <a:pt x="198" y="77"/>
                    <a:pt x="198" y="81"/>
                  </a:cubicBezTo>
                  <a:cubicBezTo>
                    <a:pt x="198" y="81"/>
                    <a:pt x="198" y="101"/>
                    <a:pt x="199" y="133"/>
                  </a:cubicBezTo>
                  <a:cubicBezTo>
                    <a:pt x="199" y="133"/>
                    <a:pt x="199" y="133"/>
                    <a:pt x="199" y="133"/>
                  </a:cubicBezTo>
                  <a:cubicBezTo>
                    <a:pt x="200" y="174"/>
                    <a:pt x="202" y="234"/>
                    <a:pt x="203" y="294"/>
                  </a:cubicBezTo>
                  <a:cubicBezTo>
                    <a:pt x="205" y="347"/>
                    <a:pt x="206" y="401"/>
                    <a:pt x="207" y="441"/>
                  </a:cubicBezTo>
                  <a:cubicBezTo>
                    <a:pt x="208" y="461"/>
                    <a:pt x="208" y="477"/>
                    <a:pt x="209" y="489"/>
                  </a:cubicBezTo>
                  <a:cubicBezTo>
                    <a:pt x="209" y="498"/>
                    <a:pt x="209" y="503"/>
                    <a:pt x="209" y="506"/>
                  </a:cubicBezTo>
                  <a:cubicBezTo>
                    <a:pt x="209" y="506"/>
                    <a:pt x="209" y="506"/>
                    <a:pt x="209" y="506"/>
                  </a:cubicBezTo>
                  <a:cubicBezTo>
                    <a:pt x="208" y="514"/>
                    <a:pt x="201" y="520"/>
                    <a:pt x="192" y="519"/>
                  </a:cubicBezTo>
                  <a:cubicBezTo>
                    <a:pt x="183" y="519"/>
                    <a:pt x="175" y="513"/>
                    <a:pt x="175" y="505"/>
                  </a:cubicBezTo>
                  <a:cubicBezTo>
                    <a:pt x="157" y="276"/>
                    <a:pt x="157" y="276"/>
                    <a:pt x="157" y="276"/>
                  </a:cubicBezTo>
                  <a:cubicBezTo>
                    <a:pt x="157" y="273"/>
                    <a:pt x="154" y="270"/>
                    <a:pt x="150" y="270"/>
                  </a:cubicBezTo>
                  <a:cubicBezTo>
                    <a:pt x="146" y="270"/>
                    <a:pt x="143" y="273"/>
                    <a:pt x="143" y="276"/>
                  </a:cubicBezTo>
                  <a:cubicBezTo>
                    <a:pt x="125" y="506"/>
                    <a:pt x="125" y="506"/>
                    <a:pt x="125" y="506"/>
                  </a:cubicBezTo>
                  <a:cubicBezTo>
                    <a:pt x="125" y="513"/>
                    <a:pt x="117" y="519"/>
                    <a:pt x="108" y="519"/>
                  </a:cubicBezTo>
                  <a:cubicBezTo>
                    <a:pt x="99" y="520"/>
                    <a:pt x="91" y="514"/>
                    <a:pt x="91" y="506"/>
                  </a:cubicBezTo>
                  <a:cubicBezTo>
                    <a:pt x="90" y="506"/>
                    <a:pt x="90" y="506"/>
                    <a:pt x="90" y="506"/>
                  </a:cubicBezTo>
                  <a:cubicBezTo>
                    <a:pt x="91" y="503"/>
                    <a:pt x="91" y="497"/>
                    <a:pt x="91" y="486"/>
                  </a:cubicBezTo>
                  <a:cubicBezTo>
                    <a:pt x="91" y="473"/>
                    <a:pt x="91" y="454"/>
                    <a:pt x="91" y="432"/>
                  </a:cubicBezTo>
                  <a:cubicBezTo>
                    <a:pt x="92" y="389"/>
                    <a:pt x="92" y="332"/>
                    <a:pt x="93" y="276"/>
                  </a:cubicBezTo>
                  <a:cubicBezTo>
                    <a:pt x="100" y="270"/>
                    <a:pt x="103" y="261"/>
                    <a:pt x="101" y="252"/>
                  </a:cubicBezTo>
                  <a:cubicBezTo>
                    <a:pt x="101" y="252"/>
                    <a:pt x="101" y="251"/>
                    <a:pt x="101" y="251"/>
                  </a:cubicBezTo>
                  <a:cubicBezTo>
                    <a:pt x="100" y="250"/>
                    <a:pt x="97" y="241"/>
                    <a:pt x="93" y="229"/>
                  </a:cubicBezTo>
                  <a:cubicBezTo>
                    <a:pt x="94" y="150"/>
                    <a:pt x="94" y="109"/>
                    <a:pt x="94" y="109"/>
                  </a:cubicBezTo>
                  <a:cubicBezTo>
                    <a:pt x="94" y="106"/>
                    <a:pt x="92" y="103"/>
                    <a:pt x="89" y="102"/>
                  </a:cubicBezTo>
                  <a:cubicBezTo>
                    <a:pt x="86" y="101"/>
                    <a:pt x="83" y="102"/>
                    <a:pt x="81" y="105"/>
                  </a:cubicBezTo>
                  <a:cubicBezTo>
                    <a:pt x="52" y="144"/>
                    <a:pt x="52" y="144"/>
                    <a:pt x="52" y="144"/>
                  </a:cubicBezTo>
                  <a:cubicBezTo>
                    <a:pt x="51" y="146"/>
                    <a:pt x="51" y="148"/>
                    <a:pt x="51" y="150"/>
                  </a:cubicBezTo>
                  <a:cubicBezTo>
                    <a:pt x="51" y="150"/>
                    <a:pt x="60" y="177"/>
                    <a:pt x="69" y="203"/>
                  </a:cubicBezTo>
                  <a:cubicBezTo>
                    <a:pt x="73" y="213"/>
                    <a:pt x="76" y="223"/>
                    <a:pt x="79" y="232"/>
                  </a:cubicBezTo>
                  <a:cubicBezTo>
                    <a:pt x="79" y="232"/>
                    <a:pt x="79" y="232"/>
                    <a:pt x="79" y="232"/>
                  </a:cubicBezTo>
                  <a:cubicBezTo>
                    <a:pt x="80" y="235"/>
                    <a:pt x="81" y="237"/>
                    <a:pt x="82" y="240"/>
                  </a:cubicBezTo>
                  <a:cubicBezTo>
                    <a:pt x="85" y="248"/>
                    <a:pt x="86" y="252"/>
                    <a:pt x="88" y="256"/>
                  </a:cubicBezTo>
                  <a:cubicBezTo>
                    <a:pt x="88" y="256"/>
                    <a:pt x="88" y="256"/>
                    <a:pt x="88" y="256"/>
                  </a:cubicBezTo>
                  <a:cubicBezTo>
                    <a:pt x="89" y="260"/>
                    <a:pt x="85" y="266"/>
                    <a:pt x="80" y="268"/>
                  </a:cubicBezTo>
                  <a:cubicBezTo>
                    <a:pt x="74" y="270"/>
                    <a:pt x="68" y="268"/>
                    <a:pt x="66" y="264"/>
                  </a:cubicBezTo>
                  <a:cubicBezTo>
                    <a:pt x="19" y="156"/>
                    <a:pt x="19" y="156"/>
                    <a:pt x="19" y="156"/>
                  </a:cubicBezTo>
                  <a:cubicBezTo>
                    <a:pt x="15" y="147"/>
                    <a:pt x="15" y="137"/>
                    <a:pt x="20" y="128"/>
                  </a:cubicBezTo>
                  <a:cubicBezTo>
                    <a:pt x="70" y="48"/>
                    <a:pt x="70" y="48"/>
                    <a:pt x="70" y="48"/>
                  </a:cubicBezTo>
                  <a:cubicBezTo>
                    <a:pt x="87" y="24"/>
                    <a:pt x="94" y="14"/>
                    <a:pt x="145" y="14"/>
                  </a:cubicBezTo>
                  <a:cubicBezTo>
                    <a:pt x="145" y="14"/>
                    <a:pt x="145" y="14"/>
                    <a:pt x="145" y="14"/>
                  </a:cubicBezTo>
                  <a:cubicBezTo>
                    <a:pt x="192" y="14"/>
                    <a:pt x="203" y="33"/>
                    <a:pt x="210" y="45"/>
                  </a:cubicBezTo>
                  <a:cubicBezTo>
                    <a:pt x="210" y="46"/>
                    <a:pt x="210" y="46"/>
                    <a:pt x="210" y="46"/>
                  </a:cubicBezTo>
                  <a:cubicBezTo>
                    <a:pt x="222" y="68"/>
                    <a:pt x="264" y="140"/>
                    <a:pt x="265" y="141"/>
                  </a:cubicBezTo>
                  <a:cubicBezTo>
                    <a:pt x="265" y="142"/>
                    <a:pt x="266" y="143"/>
                    <a:pt x="266" y="143"/>
                  </a:cubicBezTo>
                  <a:cubicBezTo>
                    <a:pt x="266" y="143"/>
                    <a:pt x="286" y="158"/>
                    <a:pt x="305" y="172"/>
                  </a:cubicBezTo>
                  <a:cubicBezTo>
                    <a:pt x="315" y="180"/>
                    <a:pt x="324" y="187"/>
                    <a:pt x="331" y="193"/>
                  </a:cubicBezTo>
                  <a:cubicBezTo>
                    <a:pt x="337" y="197"/>
                    <a:pt x="341" y="199"/>
                    <a:pt x="343" y="201"/>
                  </a:cubicBezTo>
                  <a:cubicBezTo>
                    <a:pt x="343" y="201"/>
                    <a:pt x="343" y="201"/>
                    <a:pt x="343" y="201"/>
                  </a:cubicBezTo>
                  <a:cubicBezTo>
                    <a:pt x="347" y="205"/>
                    <a:pt x="347" y="211"/>
                    <a:pt x="343" y="216"/>
                  </a:cubicBezTo>
                  <a:cubicBezTo>
                    <a:pt x="340" y="221"/>
                    <a:pt x="333" y="223"/>
                    <a:pt x="329" y="220"/>
                  </a:cubicBezTo>
                  <a:lnTo>
                    <a:pt x="243" y="172"/>
                  </a:lnTo>
                  <a:close/>
                  <a:moveTo>
                    <a:pt x="80" y="131"/>
                  </a:moveTo>
                  <a:cubicBezTo>
                    <a:pt x="80" y="144"/>
                    <a:pt x="80" y="163"/>
                    <a:pt x="79" y="189"/>
                  </a:cubicBezTo>
                  <a:cubicBezTo>
                    <a:pt x="75" y="175"/>
                    <a:pt x="70" y="162"/>
                    <a:pt x="66" y="149"/>
                  </a:cubicBezTo>
                  <a:lnTo>
                    <a:pt x="80" y="131"/>
                  </a:lnTo>
                  <a:close/>
                  <a:moveTo>
                    <a:pt x="657" y="156"/>
                  </a:moveTo>
                  <a:cubicBezTo>
                    <a:pt x="610" y="264"/>
                    <a:pt x="610" y="264"/>
                    <a:pt x="610" y="264"/>
                  </a:cubicBezTo>
                  <a:cubicBezTo>
                    <a:pt x="608" y="268"/>
                    <a:pt x="602" y="270"/>
                    <a:pt x="596" y="268"/>
                  </a:cubicBezTo>
                  <a:cubicBezTo>
                    <a:pt x="591" y="266"/>
                    <a:pt x="587" y="260"/>
                    <a:pt x="588" y="256"/>
                  </a:cubicBezTo>
                  <a:cubicBezTo>
                    <a:pt x="588" y="256"/>
                    <a:pt x="588" y="256"/>
                    <a:pt x="588" y="256"/>
                  </a:cubicBezTo>
                  <a:cubicBezTo>
                    <a:pt x="590" y="252"/>
                    <a:pt x="591" y="248"/>
                    <a:pt x="594" y="240"/>
                  </a:cubicBezTo>
                  <a:cubicBezTo>
                    <a:pt x="595" y="237"/>
                    <a:pt x="596" y="235"/>
                    <a:pt x="596" y="232"/>
                  </a:cubicBezTo>
                  <a:cubicBezTo>
                    <a:pt x="596" y="232"/>
                    <a:pt x="596" y="232"/>
                    <a:pt x="597" y="232"/>
                  </a:cubicBezTo>
                  <a:cubicBezTo>
                    <a:pt x="599" y="223"/>
                    <a:pt x="603" y="213"/>
                    <a:pt x="606" y="203"/>
                  </a:cubicBezTo>
                  <a:cubicBezTo>
                    <a:pt x="615" y="177"/>
                    <a:pt x="624" y="150"/>
                    <a:pt x="624" y="150"/>
                  </a:cubicBezTo>
                  <a:cubicBezTo>
                    <a:pt x="625" y="148"/>
                    <a:pt x="625" y="146"/>
                    <a:pt x="623" y="144"/>
                  </a:cubicBezTo>
                  <a:cubicBezTo>
                    <a:pt x="595" y="105"/>
                    <a:pt x="595" y="105"/>
                    <a:pt x="595" y="105"/>
                  </a:cubicBezTo>
                  <a:cubicBezTo>
                    <a:pt x="593" y="102"/>
                    <a:pt x="590" y="101"/>
                    <a:pt x="587" y="102"/>
                  </a:cubicBezTo>
                  <a:cubicBezTo>
                    <a:pt x="584" y="103"/>
                    <a:pt x="582" y="106"/>
                    <a:pt x="582" y="109"/>
                  </a:cubicBezTo>
                  <a:cubicBezTo>
                    <a:pt x="582" y="109"/>
                    <a:pt x="582" y="150"/>
                    <a:pt x="583" y="229"/>
                  </a:cubicBezTo>
                  <a:cubicBezTo>
                    <a:pt x="579" y="241"/>
                    <a:pt x="576" y="250"/>
                    <a:pt x="575" y="251"/>
                  </a:cubicBezTo>
                  <a:cubicBezTo>
                    <a:pt x="575" y="251"/>
                    <a:pt x="575" y="252"/>
                    <a:pt x="575" y="252"/>
                  </a:cubicBezTo>
                  <a:cubicBezTo>
                    <a:pt x="572" y="261"/>
                    <a:pt x="576" y="270"/>
                    <a:pt x="583" y="276"/>
                  </a:cubicBezTo>
                  <a:cubicBezTo>
                    <a:pt x="584" y="332"/>
                    <a:pt x="584" y="389"/>
                    <a:pt x="584" y="432"/>
                  </a:cubicBezTo>
                  <a:cubicBezTo>
                    <a:pt x="585" y="454"/>
                    <a:pt x="585" y="473"/>
                    <a:pt x="585" y="486"/>
                  </a:cubicBezTo>
                  <a:cubicBezTo>
                    <a:pt x="585" y="497"/>
                    <a:pt x="585" y="503"/>
                    <a:pt x="585" y="506"/>
                  </a:cubicBezTo>
                  <a:cubicBezTo>
                    <a:pt x="585" y="506"/>
                    <a:pt x="585" y="506"/>
                    <a:pt x="585" y="506"/>
                  </a:cubicBezTo>
                  <a:cubicBezTo>
                    <a:pt x="584" y="514"/>
                    <a:pt x="577" y="520"/>
                    <a:pt x="568" y="519"/>
                  </a:cubicBezTo>
                  <a:cubicBezTo>
                    <a:pt x="559" y="519"/>
                    <a:pt x="551" y="513"/>
                    <a:pt x="551" y="505"/>
                  </a:cubicBezTo>
                  <a:cubicBezTo>
                    <a:pt x="533" y="276"/>
                    <a:pt x="533" y="276"/>
                    <a:pt x="533" y="276"/>
                  </a:cubicBezTo>
                  <a:cubicBezTo>
                    <a:pt x="533" y="273"/>
                    <a:pt x="530" y="270"/>
                    <a:pt x="526" y="270"/>
                  </a:cubicBezTo>
                  <a:cubicBezTo>
                    <a:pt x="522" y="270"/>
                    <a:pt x="519" y="273"/>
                    <a:pt x="519" y="276"/>
                  </a:cubicBezTo>
                  <a:cubicBezTo>
                    <a:pt x="501" y="506"/>
                    <a:pt x="501" y="506"/>
                    <a:pt x="501" y="506"/>
                  </a:cubicBezTo>
                  <a:cubicBezTo>
                    <a:pt x="501" y="513"/>
                    <a:pt x="493" y="519"/>
                    <a:pt x="484" y="519"/>
                  </a:cubicBezTo>
                  <a:cubicBezTo>
                    <a:pt x="475" y="520"/>
                    <a:pt x="467" y="514"/>
                    <a:pt x="467" y="506"/>
                  </a:cubicBezTo>
                  <a:cubicBezTo>
                    <a:pt x="467" y="506"/>
                    <a:pt x="467" y="506"/>
                    <a:pt x="467" y="506"/>
                  </a:cubicBezTo>
                  <a:cubicBezTo>
                    <a:pt x="467" y="503"/>
                    <a:pt x="467" y="498"/>
                    <a:pt x="467" y="489"/>
                  </a:cubicBezTo>
                  <a:cubicBezTo>
                    <a:pt x="468" y="477"/>
                    <a:pt x="468" y="461"/>
                    <a:pt x="469" y="441"/>
                  </a:cubicBezTo>
                  <a:cubicBezTo>
                    <a:pt x="470" y="401"/>
                    <a:pt x="471" y="347"/>
                    <a:pt x="473" y="294"/>
                  </a:cubicBezTo>
                  <a:cubicBezTo>
                    <a:pt x="474" y="234"/>
                    <a:pt x="476" y="174"/>
                    <a:pt x="477" y="133"/>
                  </a:cubicBezTo>
                  <a:cubicBezTo>
                    <a:pt x="477" y="133"/>
                    <a:pt x="477" y="133"/>
                    <a:pt x="477" y="133"/>
                  </a:cubicBezTo>
                  <a:cubicBezTo>
                    <a:pt x="477" y="101"/>
                    <a:pt x="478" y="81"/>
                    <a:pt x="478" y="81"/>
                  </a:cubicBezTo>
                  <a:cubicBezTo>
                    <a:pt x="478" y="77"/>
                    <a:pt x="475" y="74"/>
                    <a:pt x="471" y="74"/>
                  </a:cubicBezTo>
                  <a:cubicBezTo>
                    <a:pt x="471" y="74"/>
                    <a:pt x="471" y="74"/>
                    <a:pt x="471" y="74"/>
                  </a:cubicBezTo>
                  <a:cubicBezTo>
                    <a:pt x="467" y="74"/>
                    <a:pt x="464" y="77"/>
                    <a:pt x="464" y="81"/>
                  </a:cubicBezTo>
                  <a:cubicBezTo>
                    <a:pt x="464" y="96"/>
                    <a:pt x="463" y="113"/>
                    <a:pt x="463" y="130"/>
                  </a:cubicBezTo>
                  <a:cubicBezTo>
                    <a:pt x="433" y="172"/>
                    <a:pt x="433" y="172"/>
                    <a:pt x="433" y="172"/>
                  </a:cubicBezTo>
                  <a:cubicBezTo>
                    <a:pt x="359" y="213"/>
                    <a:pt x="359" y="213"/>
                    <a:pt x="359" y="213"/>
                  </a:cubicBezTo>
                  <a:cubicBezTo>
                    <a:pt x="361" y="205"/>
                    <a:pt x="359" y="196"/>
                    <a:pt x="352" y="191"/>
                  </a:cubicBezTo>
                  <a:cubicBezTo>
                    <a:pt x="352" y="191"/>
                    <a:pt x="352" y="190"/>
                    <a:pt x="351" y="190"/>
                  </a:cubicBezTo>
                  <a:cubicBezTo>
                    <a:pt x="351" y="190"/>
                    <a:pt x="351" y="189"/>
                    <a:pt x="350" y="189"/>
                  </a:cubicBezTo>
                  <a:cubicBezTo>
                    <a:pt x="372" y="171"/>
                    <a:pt x="409" y="143"/>
                    <a:pt x="409" y="143"/>
                  </a:cubicBezTo>
                  <a:cubicBezTo>
                    <a:pt x="410" y="143"/>
                    <a:pt x="411" y="142"/>
                    <a:pt x="411" y="141"/>
                  </a:cubicBezTo>
                  <a:cubicBezTo>
                    <a:pt x="412" y="140"/>
                    <a:pt x="454" y="68"/>
                    <a:pt x="466" y="46"/>
                  </a:cubicBezTo>
                  <a:cubicBezTo>
                    <a:pt x="466" y="45"/>
                    <a:pt x="466" y="45"/>
                    <a:pt x="466" y="45"/>
                  </a:cubicBezTo>
                  <a:cubicBezTo>
                    <a:pt x="473" y="33"/>
                    <a:pt x="484" y="14"/>
                    <a:pt x="531" y="14"/>
                  </a:cubicBezTo>
                  <a:cubicBezTo>
                    <a:pt x="531" y="14"/>
                    <a:pt x="531" y="14"/>
                    <a:pt x="531" y="14"/>
                  </a:cubicBezTo>
                  <a:cubicBezTo>
                    <a:pt x="582" y="14"/>
                    <a:pt x="589" y="24"/>
                    <a:pt x="605" y="48"/>
                  </a:cubicBezTo>
                  <a:cubicBezTo>
                    <a:pt x="656" y="128"/>
                    <a:pt x="656" y="128"/>
                    <a:pt x="656" y="128"/>
                  </a:cubicBezTo>
                  <a:cubicBezTo>
                    <a:pt x="660" y="137"/>
                    <a:pt x="661" y="147"/>
                    <a:pt x="657" y="156"/>
                  </a:cubicBezTo>
                  <a:moveTo>
                    <a:pt x="596" y="131"/>
                  </a:moveTo>
                  <a:cubicBezTo>
                    <a:pt x="610" y="149"/>
                    <a:pt x="610" y="149"/>
                    <a:pt x="610" y="149"/>
                  </a:cubicBezTo>
                  <a:cubicBezTo>
                    <a:pt x="606" y="162"/>
                    <a:pt x="601" y="175"/>
                    <a:pt x="597" y="189"/>
                  </a:cubicBezTo>
                  <a:cubicBezTo>
                    <a:pt x="596" y="163"/>
                    <a:pt x="596" y="144"/>
                    <a:pt x="596" y="131"/>
                  </a:cubicBezTo>
                </a:path>
              </a:pathLst>
            </a:custGeom>
            <a:grpFill/>
            <a:ln>
              <a:solidFill>
                <a:schemeClr val="accent3"/>
              </a:solidFill>
            </a:ln>
          </p:spPr>
          <p:txBody>
            <a:bodyPr spcFirstLastPara="1" wrap="square" lIns="91425" tIns="45700" rIns="91425" bIns="45700" anchor="t" anchorCtr="0">
              <a:noAutofit/>
            </a:bodyPr>
            <a:lstStyle/>
            <a:p>
              <a:endParaRPr dirty="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747121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706</Words>
  <Application>Microsoft Office PowerPoint</Application>
  <PresentationFormat>Widescreen</PresentationFormat>
  <Paragraphs>85</Paragraphs>
  <Slides>10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Calibri</vt:lpstr>
      <vt:lpstr>Calibri Light</vt:lpstr>
      <vt:lpstr>Cambria</vt:lpstr>
      <vt:lpstr>Poppins</vt:lpstr>
      <vt:lpstr>Poppins Black</vt:lpstr>
      <vt:lpstr>Tahoma</vt:lpstr>
      <vt:lpstr>Wensley Demo</vt:lpstr>
      <vt:lpstr>Wingdings</vt:lpstr>
      <vt:lpstr>Office Theme</vt:lpstr>
      <vt:lpstr>Systemic Racism</vt:lpstr>
      <vt:lpstr>Policing - Systemic Racism</vt:lpstr>
      <vt:lpstr>PowerPoint Presentation</vt:lpstr>
      <vt:lpstr>Individual Racism (IR) Defined </vt:lpstr>
      <vt:lpstr>Current Considerations?</vt:lpstr>
      <vt:lpstr>Opportunities for Change:</vt:lpstr>
      <vt:lpstr>PowerPoint Presentation</vt:lpstr>
      <vt:lpstr>PowerPoint Presentation</vt:lpstr>
      <vt:lpstr>PowerPoint Presentation</vt:lpstr>
      <vt:lpstr>Combined:     “Systemic Change” Roadmap</vt:lpstr>
    </vt:vector>
  </TitlesOfParts>
  <Company>Peel Regional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Systemic Racism</dc:title>
  <dc:creator>Duraiappah, Nishan</dc:creator>
  <cp:lastModifiedBy>Sidney Reid</cp:lastModifiedBy>
  <cp:revision>12</cp:revision>
  <dcterms:created xsi:type="dcterms:W3CDTF">2020-09-30T12:38:51Z</dcterms:created>
  <dcterms:modified xsi:type="dcterms:W3CDTF">2020-10-08T15:22:30Z</dcterms:modified>
</cp:coreProperties>
</file>