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322" r:id="rId5"/>
    <p:sldId id="443" r:id="rId6"/>
    <p:sldId id="267" r:id="rId7"/>
    <p:sldId id="442" r:id="rId8"/>
    <p:sldId id="448" r:id="rId9"/>
    <p:sldId id="440" r:id="rId10"/>
    <p:sldId id="444" r:id="rId11"/>
    <p:sldId id="445" r:id="rId12"/>
    <p:sldId id="446" r:id="rId13"/>
    <p:sldId id="447" r:id="rId14"/>
    <p:sldId id="347"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1" clrIdx="0"/>
  <p:cmAuthor id="1" name="Sidney Reid" initials="SR" lastIdx="4" clrIdx="1">
    <p:extLst>
      <p:ext uri="{19B8F6BF-5375-455C-9EA6-DF929625EA0E}">
        <p15:presenceInfo xmlns:p15="http://schemas.microsoft.com/office/powerpoint/2012/main" userId="S::sidney.reid@cpkn.ca::5561ae39-f538-4bc7-9496-8822fe707b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8"/>
    <a:srgbClr val="428BCA"/>
    <a:srgbClr val="D9534F"/>
    <a:srgbClr val="F7B72B"/>
    <a:srgbClr val="4A4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83922" autoAdjust="0"/>
  </p:normalViewPr>
  <p:slideViewPr>
    <p:cSldViewPr snapToGrid="0">
      <p:cViewPr varScale="1">
        <p:scale>
          <a:sx n="56" d="100"/>
          <a:sy n="56" d="100"/>
        </p:scale>
        <p:origin x="110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4356F-A56A-428A-9BF1-884A80BEA363}" type="datetimeFigureOut">
              <a:rPr lang="en-CA" smtClean="0"/>
              <a:pPr/>
              <a:t>2020-09-24</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02EC08-3841-4920-926B-AE562CC7A9EC}" type="slidenum">
              <a:rPr lang="en-CA" smtClean="0"/>
              <a:pPr/>
              <a:t>‹#›</a:t>
            </a:fld>
            <a:endParaRPr lang="en-CA" dirty="0"/>
          </a:p>
        </p:txBody>
      </p:sp>
    </p:spTree>
    <p:extLst>
      <p:ext uri="{BB962C8B-B14F-4D97-AF65-F5344CB8AC3E}">
        <p14:creationId xmlns:p14="http://schemas.microsoft.com/office/powerpoint/2010/main" val="238769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representative, others asked to join as required, meet 4 times/</a:t>
            </a:r>
            <a:r>
              <a:rPr lang="en-US" dirty="0" err="1"/>
              <a:t>yr</a:t>
            </a:r>
            <a:r>
              <a:rPr lang="en-US" dirty="0"/>
              <a:t> to review courses/projects (1 </a:t>
            </a:r>
            <a:r>
              <a:rPr lang="en-US" dirty="0" err="1"/>
              <a:t>hr</a:t>
            </a:r>
            <a:r>
              <a:rPr lang="en-US" dirty="0"/>
              <a:t> each).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02EC08-3841-4920-926B-AE562CC7A9E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4874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02EC08-3841-4920-926B-AE562CC7A9E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130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02EC08-3841-4920-926B-AE562CC7A9EC}" type="slidenum">
              <a:rPr lang="en-CA" smtClean="0"/>
              <a:pPr/>
              <a:t>3</a:t>
            </a:fld>
            <a:endParaRPr lang="en-CA" dirty="0"/>
          </a:p>
        </p:txBody>
      </p:sp>
    </p:spTree>
    <p:extLst>
      <p:ext uri="{BB962C8B-B14F-4D97-AF65-F5344CB8AC3E}">
        <p14:creationId xmlns:p14="http://schemas.microsoft.com/office/powerpoint/2010/main" val="164438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02EC08-3841-4920-926B-AE562CC7A9EC}" type="slidenum">
              <a:rPr lang="en-CA" smtClean="0"/>
              <a:pPr/>
              <a:t>4</a:t>
            </a:fld>
            <a:endParaRPr lang="en-CA" dirty="0"/>
          </a:p>
        </p:txBody>
      </p:sp>
    </p:spTree>
    <p:extLst>
      <p:ext uri="{BB962C8B-B14F-4D97-AF65-F5344CB8AC3E}">
        <p14:creationId xmlns:p14="http://schemas.microsoft.com/office/powerpoint/2010/main" val="352284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02EC08-3841-4920-926B-AE562CC7A9EC}" type="slidenum">
              <a:rPr lang="en-CA" smtClean="0"/>
              <a:pPr/>
              <a:t>5</a:t>
            </a:fld>
            <a:endParaRPr lang="en-CA" dirty="0"/>
          </a:p>
        </p:txBody>
      </p:sp>
    </p:spTree>
    <p:extLst>
      <p:ext uri="{BB962C8B-B14F-4D97-AF65-F5344CB8AC3E}">
        <p14:creationId xmlns:p14="http://schemas.microsoft.com/office/powerpoint/2010/main" val="1763920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02EC08-3841-4920-926B-AE562CC7A9EC}" type="slidenum">
              <a:rPr lang="en-CA" smtClean="0"/>
              <a:pPr/>
              <a:t>6</a:t>
            </a:fld>
            <a:endParaRPr lang="en-CA" dirty="0"/>
          </a:p>
        </p:txBody>
      </p:sp>
    </p:spTree>
    <p:extLst>
      <p:ext uri="{BB962C8B-B14F-4D97-AF65-F5344CB8AC3E}">
        <p14:creationId xmlns:p14="http://schemas.microsoft.com/office/powerpoint/2010/main" val="3006386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02EC08-3841-4920-926B-AE562CC7A9EC}" type="slidenum">
              <a:rPr lang="en-CA" smtClean="0"/>
              <a:pPr/>
              <a:t>7</a:t>
            </a:fld>
            <a:endParaRPr lang="en-CA" dirty="0"/>
          </a:p>
        </p:txBody>
      </p:sp>
    </p:spTree>
    <p:extLst>
      <p:ext uri="{BB962C8B-B14F-4D97-AF65-F5344CB8AC3E}">
        <p14:creationId xmlns:p14="http://schemas.microsoft.com/office/powerpoint/2010/main" val="290196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02EC08-3841-4920-926B-AE562CC7A9EC}" type="slidenum">
              <a:rPr lang="en-CA" smtClean="0"/>
              <a:pPr/>
              <a:t>8</a:t>
            </a:fld>
            <a:endParaRPr lang="en-CA" dirty="0"/>
          </a:p>
        </p:txBody>
      </p:sp>
    </p:spTree>
    <p:extLst>
      <p:ext uri="{BB962C8B-B14F-4D97-AF65-F5344CB8AC3E}">
        <p14:creationId xmlns:p14="http://schemas.microsoft.com/office/powerpoint/2010/main" val="65428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02EC08-3841-4920-926B-AE562CC7A9EC}" type="slidenum">
              <a:rPr lang="en-CA" smtClean="0"/>
              <a:pPr/>
              <a:t>9</a:t>
            </a:fld>
            <a:endParaRPr lang="en-CA" dirty="0"/>
          </a:p>
        </p:txBody>
      </p:sp>
    </p:spTree>
    <p:extLst>
      <p:ext uri="{BB962C8B-B14F-4D97-AF65-F5344CB8AC3E}">
        <p14:creationId xmlns:p14="http://schemas.microsoft.com/office/powerpoint/2010/main" val="128721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02EC08-3841-4920-926B-AE562CC7A9EC}" type="slidenum">
              <a:rPr lang="en-CA" smtClean="0"/>
              <a:pPr/>
              <a:t>10</a:t>
            </a:fld>
            <a:endParaRPr lang="en-CA" dirty="0"/>
          </a:p>
        </p:txBody>
      </p:sp>
    </p:spTree>
    <p:extLst>
      <p:ext uri="{BB962C8B-B14F-4D97-AF65-F5344CB8AC3E}">
        <p14:creationId xmlns:p14="http://schemas.microsoft.com/office/powerpoint/2010/main" val="3439087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3A3CC3-FDB4-40D1-82AC-689D76FBA3CE}" type="datetimeFigureOut">
              <a:rPr lang="en-CA" smtClean="0"/>
              <a:pPr/>
              <a:t>2020-09-24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F945192-BE43-40B1-A2DA-55D3CF427549}" type="slidenum">
              <a:rPr lang="en-CA" smtClean="0"/>
              <a:pPr/>
              <a:t>‹#›</a:t>
            </a:fld>
            <a:endParaRPr lang="en-C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49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A3CC3-FDB4-40D1-82AC-689D76FBA3CE}" type="datetimeFigureOut">
              <a:rPr lang="en-CA" smtClean="0"/>
              <a:pPr/>
              <a:t>2020-09-24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F945192-BE43-40B1-A2DA-55D3CF427549}" type="slidenum">
              <a:rPr lang="en-CA" smtClean="0"/>
              <a:pPr/>
              <a:t>‹#›</a:t>
            </a:fld>
            <a:endParaRPr lang="en-CA" dirty="0"/>
          </a:p>
        </p:txBody>
      </p:sp>
    </p:spTree>
    <p:extLst>
      <p:ext uri="{BB962C8B-B14F-4D97-AF65-F5344CB8AC3E}">
        <p14:creationId xmlns:p14="http://schemas.microsoft.com/office/powerpoint/2010/main" val="214350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A3CC3-FDB4-40D1-82AC-689D76FBA3CE}" type="datetimeFigureOut">
              <a:rPr lang="en-CA" smtClean="0"/>
              <a:pPr/>
              <a:t>2020-09-24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F945192-BE43-40B1-A2DA-55D3CF427549}" type="slidenum">
              <a:rPr lang="en-CA" smtClean="0"/>
              <a:pPr/>
              <a:t>‹#›</a:t>
            </a:fld>
            <a:endParaRPr lang="en-CA" dirty="0"/>
          </a:p>
        </p:txBody>
      </p:sp>
    </p:spTree>
    <p:extLst>
      <p:ext uri="{BB962C8B-B14F-4D97-AF65-F5344CB8AC3E}">
        <p14:creationId xmlns:p14="http://schemas.microsoft.com/office/powerpoint/2010/main" val="251099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A3CC3-FDB4-40D1-82AC-689D76FBA3CE}" type="datetimeFigureOut">
              <a:rPr lang="en-CA" smtClean="0"/>
              <a:pPr/>
              <a:t>2020-09-24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F945192-BE43-40B1-A2DA-55D3CF427549}" type="slidenum">
              <a:rPr lang="en-CA" smtClean="0"/>
              <a:pPr/>
              <a:t>‹#›</a:t>
            </a:fld>
            <a:endParaRPr lang="en-CA" dirty="0"/>
          </a:p>
        </p:txBody>
      </p:sp>
    </p:spTree>
    <p:extLst>
      <p:ext uri="{BB962C8B-B14F-4D97-AF65-F5344CB8AC3E}">
        <p14:creationId xmlns:p14="http://schemas.microsoft.com/office/powerpoint/2010/main" val="102630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3A3CC3-FDB4-40D1-82AC-689D76FBA3CE}" type="datetimeFigureOut">
              <a:rPr lang="en-CA" smtClean="0"/>
              <a:pPr/>
              <a:t>2020-09-24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F945192-BE43-40B1-A2DA-55D3CF427549}" type="slidenum">
              <a:rPr lang="en-CA" smtClean="0"/>
              <a:pPr/>
              <a:t>‹#›</a:t>
            </a:fld>
            <a:endParaRPr lang="en-C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87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3A3CC3-FDB4-40D1-82AC-689D76FBA3CE}" type="datetimeFigureOut">
              <a:rPr lang="en-CA" smtClean="0"/>
              <a:pPr/>
              <a:t>2020-09-24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F945192-BE43-40B1-A2DA-55D3CF427549}" type="slidenum">
              <a:rPr lang="en-CA" smtClean="0"/>
              <a:pPr/>
              <a:t>‹#›</a:t>
            </a:fld>
            <a:endParaRPr lang="en-CA" dirty="0"/>
          </a:p>
        </p:txBody>
      </p:sp>
    </p:spTree>
    <p:extLst>
      <p:ext uri="{BB962C8B-B14F-4D97-AF65-F5344CB8AC3E}">
        <p14:creationId xmlns:p14="http://schemas.microsoft.com/office/powerpoint/2010/main" val="228585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3A3CC3-FDB4-40D1-82AC-689D76FBA3CE}" type="datetimeFigureOut">
              <a:rPr lang="en-CA" smtClean="0"/>
              <a:pPr/>
              <a:t>2020-09-24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F945192-BE43-40B1-A2DA-55D3CF427549}" type="slidenum">
              <a:rPr lang="en-CA" smtClean="0"/>
              <a:pPr/>
              <a:t>‹#›</a:t>
            </a:fld>
            <a:endParaRPr lang="en-CA" dirty="0"/>
          </a:p>
        </p:txBody>
      </p:sp>
    </p:spTree>
    <p:extLst>
      <p:ext uri="{BB962C8B-B14F-4D97-AF65-F5344CB8AC3E}">
        <p14:creationId xmlns:p14="http://schemas.microsoft.com/office/powerpoint/2010/main" val="266362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3A3CC3-FDB4-40D1-82AC-689D76FBA3CE}" type="datetimeFigureOut">
              <a:rPr lang="en-CA" smtClean="0"/>
              <a:pPr/>
              <a:t>2020-09-24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F945192-BE43-40B1-A2DA-55D3CF427549}" type="slidenum">
              <a:rPr lang="en-CA" smtClean="0"/>
              <a:pPr/>
              <a:t>‹#›</a:t>
            </a:fld>
            <a:endParaRPr lang="en-CA" dirty="0"/>
          </a:p>
        </p:txBody>
      </p:sp>
    </p:spTree>
    <p:extLst>
      <p:ext uri="{BB962C8B-B14F-4D97-AF65-F5344CB8AC3E}">
        <p14:creationId xmlns:p14="http://schemas.microsoft.com/office/powerpoint/2010/main" val="21527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A3A3CC3-FDB4-40D1-82AC-689D76FBA3CE}" type="datetimeFigureOut">
              <a:rPr lang="en-CA" smtClean="0"/>
              <a:pPr/>
              <a:t>2020-09-24</a:t>
            </a:fld>
            <a:endParaRPr lang="en-CA"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dirty="0"/>
          </a:p>
        </p:txBody>
      </p:sp>
      <p:sp>
        <p:nvSpPr>
          <p:cNvPr id="9" name="Slide Number Placeholder 8"/>
          <p:cNvSpPr>
            <a:spLocks noGrp="1"/>
          </p:cNvSpPr>
          <p:nvPr>
            <p:ph type="sldNum" sz="quarter" idx="12"/>
          </p:nvPr>
        </p:nvSpPr>
        <p:spPr/>
        <p:txBody>
          <a:bodyPr/>
          <a:lstStyle/>
          <a:p>
            <a:fld id="{7F945192-BE43-40B1-A2DA-55D3CF427549}" type="slidenum">
              <a:rPr lang="en-CA" smtClean="0"/>
              <a:pPr/>
              <a:t>‹#›</a:t>
            </a:fld>
            <a:endParaRPr lang="en-CA" dirty="0"/>
          </a:p>
        </p:txBody>
      </p:sp>
    </p:spTree>
    <p:extLst>
      <p:ext uri="{BB962C8B-B14F-4D97-AF65-F5344CB8AC3E}">
        <p14:creationId xmlns:p14="http://schemas.microsoft.com/office/powerpoint/2010/main" val="381216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A3A3CC3-FDB4-40D1-82AC-689D76FBA3CE}" type="datetimeFigureOut">
              <a:rPr lang="en-CA" smtClean="0"/>
              <a:pPr/>
              <a:t>2020-09-24</a:t>
            </a:fld>
            <a:endParaRPr lang="en-CA"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945192-BE43-40B1-A2DA-55D3CF427549}" type="slidenum">
              <a:rPr lang="en-CA" smtClean="0"/>
              <a:pPr/>
              <a:t>‹#›</a:t>
            </a:fld>
            <a:endParaRPr lang="en-CA" dirty="0"/>
          </a:p>
        </p:txBody>
      </p:sp>
    </p:spTree>
    <p:extLst>
      <p:ext uri="{BB962C8B-B14F-4D97-AF65-F5344CB8AC3E}">
        <p14:creationId xmlns:p14="http://schemas.microsoft.com/office/powerpoint/2010/main" val="405830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A3A3CC3-FDB4-40D1-82AC-689D76FBA3CE}" type="datetimeFigureOut">
              <a:rPr lang="en-CA" smtClean="0"/>
              <a:pPr/>
              <a:t>2020-09-24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F945192-BE43-40B1-A2DA-55D3CF427549}" type="slidenum">
              <a:rPr lang="en-CA" smtClean="0"/>
              <a:pPr/>
              <a:t>‹#›</a:t>
            </a:fld>
            <a:endParaRPr lang="en-CA" dirty="0"/>
          </a:p>
        </p:txBody>
      </p:sp>
    </p:spTree>
    <p:extLst>
      <p:ext uri="{BB962C8B-B14F-4D97-AF65-F5344CB8AC3E}">
        <p14:creationId xmlns:p14="http://schemas.microsoft.com/office/powerpoint/2010/main" val="3404856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A3A3CC3-FDB4-40D1-82AC-689D76FBA3CE}" type="datetimeFigureOut">
              <a:rPr lang="en-CA" smtClean="0"/>
              <a:pPr/>
              <a:t>2020-09-24</a:t>
            </a:fld>
            <a:endParaRPr lang="en-CA"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F945192-BE43-40B1-A2DA-55D3CF427549}" type="slidenum">
              <a:rPr lang="en-CA" smtClean="0"/>
              <a:pPr/>
              <a:t>‹#›</a:t>
            </a:fld>
            <a:endParaRPr lang="en-CA"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361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1D342-7A68-4CC9-82C6-4085FA615309}"/>
              </a:ext>
            </a:extLst>
          </p:cNvPr>
          <p:cNvSpPr>
            <a:spLocks noGrp="1"/>
          </p:cNvSpPr>
          <p:nvPr>
            <p:ph type="title"/>
          </p:nvPr>
        </p:nvSpPr>
        <p:spPr>
          <a:xfrm>
            <a:off x="1097280" y="1485972"/>
            <a:ext cx="10354792" cy="2602256"/>
          </a:xfrm>
        </p:spPr>
        <p:txBody>
          <a:bodyPr>
            <a:noAutofit/>
          </a:bodyPr>
          <a:lstStyle/>
          <a:p>
            <a:pPr algn="ctr"/>
            <a:r>
              <a:rPr lang="en-CA" sz="5500" dirty="0">
                <a:solidFill>
                  <a:srgbClr val="005CA8"/>
                </a:solidFill>
              </a:rPr>
              <a:t>Session 4: Developing Basic Constable Competencies – a Case Study</a:t>
            </a:r>
          </a:p>
        </p:txBody>
      </p:sp>
      <p:sp>
        <p:nvSpPr>
          <p:cNvPr id="6" name="Text Placeholder 5">
            <a:extLst>
              <a:ext uri="{FF2B5EF4-FFF2-40B4-BE49-F238E27FC236}">
                <a16:creationId xmlns:a16="http://schemas.microsoft.com/office/drawing/2014/main" id="{DE45682B-50C6-496A-AADD-6B368C352E19}"/>
              </a:ext>
            </a:extLst>
          </p:cNvPr>
          <p:cNvSpPr>
            <a:spLocks noGrp="1"/>
          </p:cNvSpPr>
          <p:nvPr>
            <p:ph type="body" idx="1"/>
          </p:nvPr>
        </p:nvSpPr>
        <p:spPr/>
        <p:txBody>
          <a:bodyPr>
            <a:normAutofit fontScale="85000" lnSpcReduction="20000"/>
          </a:bodyPr>
          <a:lstStyle/>
          <a:p>
            <a:r>
              <a:rPr lang="en-CA" dirty="0"/>
              <a:t>Hosted by: Competencies Sub-committee</a:t>
            </a:r>
          </a:p>
          <a:p>
            <a:r>
              <a:rPr lang="en-CA" dirty="0"/>
              <a:t>Chair: Steve Schnitzer, JIBC Co-Chair: Marc Desaulniers, ENPQ</a:t>
            </a:r>
          </a:p>
          <a:p>
            <a:r>
              <a:rPr lang="en-CA" dirty="0"/>
              <a:t>Date: October 1, 2020</a:t>
            </a:r>
          </a:p>
        </p:txBody>
      </p:sp>
      <p:pic>
        <p:nvPicPr>
          <p:cNvPr id="4" name="Picture 3" descr="A close up of a sign&#10;&#10;Description automatically generated">
            <a:extLst>
              <a:ext uri="{FF2B5EF4-FFF2-40B4-BE49-F238E27FC236}">
                <a16:creationId xmlns:a16="http://schemas.microsoft.com/office/drawing/2014/main" id="{C2F976C2-4EBA-4C55-8A2A-5924B5FA8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468" y="457128"/>
            <a:ext cx="7621064" cy="1028844"/>
          </a:xfrm>
          <a:prstGeom prst="rect">
            <a:avLst/>
          </a:prstGeom>
        </p:spPr>
      </p:pic>
      <p:pic>
        <p:nvPicPr>
          <p:cNvPr id="7" name="Picture 6">
            <a:extLst>
              <a:ext uri="{FF2B5EF4-FFF2-40B4-BE49-F238E27FC236}">
                <a16:creationId xmlns:a16="http://schemas.microsoft.com/office/drawing/2014/main" id="{8D5E5D9F-7B64-4381-9D0C-7B6DDB2990F4}"/>
              </a:ext>
            </a:extLst>
          </p:cNvPr>
          <p:cNvPicPr>
            <a:picLocks noChangeAspect="1"/>
          </p:cNvPicPr>
          <p:nvPr/>
        </p:nvPicPr>
        <p:blipFill>
          <a:blip r:embed="rId3"/>
          <a:stretch>
            <a:fillRect/>
          </a:stretch>
        </p:blipFill>
        <p:spPr>
          <a:xfrm>
            <a:off x="3995464" y="5478018"/>
            <a:ext cx="4201072" cy="792764"/>
          </a:xfrm>
          <a:prstGeom prst="rect">
            <a:avLst/>
          </a:prstGeom>
        </p:spPr>
      </p:pic>
    </p:spTree>
    <p:extLst>
      <p:ext uri="{BB962C8B-B14F-4D97-AF65-F5344CB8AC3E}">
        <p14:creationId xmlns:p14="http://schemas.microsoft.com/office/powerpoint/2010/main" val="3491419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1CD25-AE65-41CD-9B65-D3A88FD1AF1D}"/>
              </a:ext>
            </a:extLst>
          </p:cNvPr>
          <p:cNvSpPr>
            <a:spLocks noGrp="1"/>
          </p:cNvSpPr>
          <p:nvPr>
            <p:ph type="title"/>
          </p:nvPr>
        </p:nvSpPr>
        <p:spPr>
          <a:xfrm>
            <a:off x="5144679" y="634946"/>
            <a:ext cx="6405063" cy="1450757"/>
          </a:xfrm>
        </p:spPr>
        <p:txBody>
          <a:bodyPr>
            <a:normAutofit/>
          </a:bodyPr>
          <a:lstStyle/>
          <a:p>
            <a:r>
              <a:rPr lang="en-CA" b="1" dirty="0">
                <a:solidFill>
                  <a:srgbClr val="005CA8"/>
                </a:solidFill>
                <a:latin typeface="Kapra Regular" pitchFamily="50" charset="0"/>
              </a:rPr>
              <a:t>Recent Activity</a:t>
            </a:r>
          </a:p>
        </p:txBody>
      </p:sp>
      <p:pic>
        <p:nvPicPr>
          <p:cNvPr id="4" name="Picture 3">
            <a:extLst>
              <a:ext uri="{FF2B5EF4-FFF2-40B4-BE49-F238E27FC236}">
                <a16:creationId xmlns:a16="http://schemas.microsoft.com/office/drawing/2014/main" id="{1D4B5C96-535A-488C-B759-E569010E17CA}"/>
              </a:ext>
            </a:extLst>
          </p:cNvPr>
          <p:cNvPicPr>
            <a:picLocks noChangeAspect="1"/>
          </p:cNvPicPr>
          <p:nvPr/>
        </p:nvPicPr>
        <p:blipFill>
          <a:blip r:embed="rId3"/>
          <a:stretch>
            <a:fillRect/>
          </a:stretch>
        </p:blipFill>
        <p:spPr>
          <a:xfrm>
            <a:off x="633999" y="1442263"/>
            <a:ext cx="4020297" cy="753806"/>
          </a:xfrm>
          <a:prstGeom prst="rect">
            <a:avLst/>
          </a:prstGeom>
        </p:spPr>
      </p:pic>
      <p:cxnSp>
        <p:nvCxnSpPr>
          <p:cNvPr id="12" name="Straight Connector 11">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0D09DAD-1E98-49C2-8007-F5EBCD6B068A}"/>
              </a:ext>
            </a:extLst>
          </p:cNvPr>
          <p:cNvPicPr>
            <a:picLocks noChangeAspect="1"/>
          </p:cNvPicPr>
          <p:nvPr/>
        </p:nvPicPr>
        <p:blipFill>
          <a:blip r:embed="rId4"/>
          <a:stretch>
            <a:fillRect/>
          </a:stretch>
        </p:blipFill>
        <p:spPr>
          <a:xfrm>
            <a:off x="266052" y="2906486"/>
            <a:ext cx="4676349" cy="2127738"/>
          </a:xfrm>
          <a:prstGeom prst="rect">
            <a:avLst/>
          </a:prstGeom>
        </p:spPr>
      </p:pic>
      <p:sp>
        <p:nvSpPr>
          <p:cNvPr id="3" name="Content Placeholder 2">
            <a:extLst>
              <a:ext uri="{FF2B5EF4-FFF2-40B4-BE49-F238E27FC236}">
                <a16:creationId xmlns:a16="http://schemas.microsoft.com/office/drawing/2014/main" id="{AFC05F56-21FC-4581-B45B-1C95E4AF3F4E}"/>
              </a:ext>
            </a:extLst>
          </p:cNvPr>
          <p:cNvSpPr>
            <a:spLocks noGrp="1"/>
          </p:cNvSpPr>
          <p:nvPr>
            <p:ph idx="1"/>
          </p:nvPr>
        </p:nvSpPr>
        <p:spPr>
          <a:xfrm>
            <a:off x="5144679" y="2198914"/>
            <a:ext cx="6405063" cy="3670180"/>
          </a:xfrm>
        </p:spPr>
        <p:txBody>
          <a:bodyPr>
            <a:normAutofit/>
          </a:bodyPr>
          <a:lstStyle/>
          <a:p>
            <a:pPr>
              <a:buFont typeface="Arial" panose="020B0604020202020204" pitchFamily="34" charset="0"/>
              <a:buChar char="•"/>
            </a:pPr>
            <a:r>
              <a:rPr lang="en-CA" dirty="0"/>
              <a:t> White Paper released August 2020</a:t>
            </a:r>
          </a:p>
          <a:p>
            <a:pPr>
              <a:buFont typeface="Arial" panose="020B0604020202020204" pitchFamily="34" charset="0"/>
              <a:buChar char="•"/>
            </a:pPr>
            <a:r>
              <a:rPr lang="en-CA" dirty="0"/>
              <a:t> Community of Practice Created August 2020</a:t>
            </a:r>
          </a:p>
          <a:p>
            <a:pPr>
              <a:buFont typeface="Arial" panose="020B0604020202020204" pitchFamily="34" charset="0"/>
              <a:buChar char="•"/>
            </a:pPr>
            <a:r>
              <a:rPr lang="en-CA" dirty="0"/>
              <a:t> Public Safety Canada Contacted for Next Steps</a:t>
            </a:r>
          </a:p>
        </p:txBody>
      </p:sp>
      <p:sp>
        <p:nvSpPr>
          <p:cNvPr id="14" name="Rectangle 13">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940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8054B2E-E307-4EDF-950E-ABEAA274C152}"/>
              </a:ext>
            </a:extLst>
          </p:cNvPr>
          <p:cNvSpPr>
            <a:spLocks noGrp="1"/>
          </p:cNvSpPr>
          <p:nvPr>
            <p:ph type="title"/>
          </p:nvPr>
        </p:nvSpPr>
        <p:spPr>
          <a:xfrm>
            <a:off x="5220928" y="965200"/>
            <a:ext cx="5999002" cy="4927600"/>
          </a:xfrm>
        </p:spPr>
        <p:txBody>
          <a:bodyPr vert="horz" lIns="91440" tIns="45720" rIns="91440" bIns="45720" rtlCol="0" anchor="ctr">
            <a:normAutofit/>
          </a:bodyPr>
          <a:lstStyle/>
          <a:p>
            <a:pPr algn="ctr"/>
            <a:r>
              <a:rPr lang="en-US" dirty="0">
                <a:solidFill>
                  <a:srgbClr val="005CA8"/>
                </a:solidFill>
                <a:latin typeface="Kapra Regular" pitchFamily="50" charset="0"/>
              </a:rPr>
              <a:t>Developing Basic Constable Competencies:</a:t>
            </a:r>
            <a:br>
              <a:rPr lang="en-US" dirty="0">
                <a:solidFill>
                  <a:srgbClr val="005CA8"/>
                </a:solidFill>
                <a:latin typeface="Kapra Regular" pitchFamily="50" charset="0"/>
              </a:rPr>
            </a:br>
            <a:r>
              <a:rPr lang="en-US" dirty="0">
                <a:solidFill>
                  <a:srgbClr val="005CA8"/>
                </a:solidFill>
                <a:latin typeface="Kapra Regular" pitchFamily="50" charset="0"/>
              </a:rPr>
              <a:t>A Case Study</a:t>
            </a:r>
          </a:p>
        </p:txBody>
      </p:sp>
      <p:sp>
        <p:nvSpPr>
          <p:cNvPr id="36" name="Rectangle 35">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597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CD25-AE65-41CD-9B65-D3A88FD1AF1D}"/>
              </a:ext>
            </a:extLst>
          </p:cNvPr>
          <p:cNvSpPr>
            <a:spLocks noGrp="1"/>
          </p:cNvSpPr>
          <p:nvPr>
            <p:ph type="title"/>
          </p:nvPr>
        </p:nvSpPr>
        <p:spPr/>
        <p:txBody>
          <a:bodyPr/>
          <a:lstStyle/>
          <a:p>
            <a:r>
              <a:rPr lang="en-CA" b="1" dirty="0">
                <a:solidFill>
                  <a:srgbClr val="005CA8"/>
                </a:solidFill>
                <a:latin typeface="Kapra Regular" pitchFamily="50" charset="0"/>
              </a:rPr>
              <a:t>Meet the Speakers</a:t>
            </a:r>
          </a:p>
        </p:txBody>
      </p:sp>
      <p:pic>
        <p:nvPicPr>
          <p:cNvPr id="11" name="Picture 10">
            <a:extLst>
              <a:ext uri="{FF2B5EF4-FFF2-40B4-BE49-F238E27FC236}">
                <a16:creationId xmlns:a16="http://schemas.microsoft.com/office/drawing/2014/main" id="{888729D1-0F7A-4A4D-BA20-EFC49192B1F4}"/>
              </a:ext>
            </a:extLst>
          </p:cNvPr>
          <p:cNvPicPr>
            <a:picLocks noChangeAspect="1"/>
          </p:cNvPicPr>
          <p:nvPr/>
        </p:nvPicPr>
        <p:blipFill>
          <a:blip r:embed="rId3"/>
          <a:stretch>
            <a:fillRect/>
          </a:stretch>
        </p:blipFill>
        <p:spPr>
          <a:xfrm>
            <a:off x="3995464" y="5471209"/>
            <a:ext cx="4201072" cy="792764"/>
          </a:xfrm>
          <a:prstGeom prst="rect">
            <a:avLst/>
          </a:prstGeom>
        </p:spPr>
      </p:pic>
      <p:sp>
        <p:nvSpPr>
          <p:cNvPr id="13" name="Content Placeholder 2">
            <a:extLst>
              <a:ext uri="{FF2B5EF4-FFF2-40B4-BE49-F238E27FC236}">
                <a16:creationId xmlns:a16="http://schemas.microsoft.com/office/drawing/2014/main" id="{0AED0391-0240-4953-A506-C97C89340A31}"/>
              </a:ext>
            </a:extLst>
          </p:cNvPr>
          <p:cNvSpPr>
            <a:spLocks noGrp="1"/>
          </p:cNvSpPr>
          <p:nvPr>
            <p:ph idx="1"/>
          </p:nvPr>
        </p:nvSpPr>
        <p:spPr>
          <a:xfrm>
            <a:off x="1066800" y="1988414"/>
            <a:ext cx="10058400" cy="4023360"/>
          </a:xfrm>
        </p:spPr>
        <p:txBody>
          <a:bodyPr>
            <a:normAutofit lnSpcReduction="10000"/>
          </a:bodyPr>
          <a:lstStyle/>
          <a:p>
            <a:pPr>
              <a:buFont typeface="Wingdings" panose="05000000000000000000" pitchFamily="2" charset="2"/>
              <a:buChar char="v"/>
            </a:pPr>
            <a:r>
              <a:rPr lang="en-CA" sz="2800" dirty="0"/>
              <a:t> </a:t>
            </a:r>
            <a:r>
              <a:rPr lang="en-CA" sz="2800" dirty="0">
                <a:solidFill>
                  <a:schemeClr val="tx1"/>
                </a:solidFill>
              </a:rPr>
              <a:t>Angela Ripley, Ph.D., Industrial/Organizational Psychologist &amp; Education Consultant</a:t>
            </a:r>
          </a:p>
          <a:p>
            <a:r>
              <a:rPr lang="en-US" sz="2400" dirty="0">
                <a:solidFill>
                  <a:schemeClr val="tx1"/>
                </a:solidFill>
                <a:effectLst/>
                <a:latin typeface="Calibri" panose="020F0502020204030204" pitchFamily="34" charset="0"/>
                <a:ea typeface="Calibri" panose="020F0502020204030204" pitchFamily="34" charset="0"/>
              </a:rPr>
              <a:t>Dr. Angela Ripley is an education consultant and an I/O Psychologist.  Angela’s experience has included reviewing and providing recommendations on police selection and police training effectiveness. Projects have included a review of the Justice Institute of British Columbia Police Academy and the Investigator Certification Program of the British Columbia Independent Investigations Office (IIO).  Angela is currently working with CPKN to create a National Police training inventory on training relating to police community interaction,  the Delta Police Department reviewing the effectiveness of the newly acquired </a:t>
            </a:r>
            <a:r>
              <a:rPr lang="en-US" sz="2400" dirty="0" err="1">
                <a:solidFill>
                  <a:schemeClr val="tx1"/>
                </a:solidFill>
                <a:effectLst/>
                <a:latin typeface="Calibri" panose="020F0502020204030204" pitchFamily="34" charset="0"/>
                <a:ea typeface="Calibri" panose="020F0502020204030204" pitchFamily="34" charset="0"/>
              </a:rPr>
              <a:t>Vitra</a:t>
            </a:r>
            <a:r>
              <a:rPr lang="en-US" sz="2400" dirty="0">
                <a:solidFill>
                  <a:schemeClr val="tx1"/>
                </a:solidFill>
                <a:effectLst/>
                <a:latin typeface="Calibri" panose="020F0502020204030204" pitchFamily="34" charset="0"/>
                <a:ea typeface="Calibri" panose="020F0502020204030204" pitchFamily="34" charset="0"/>
              </a:rPr>
              <a:t> Simulator, and JIBC to implement recommendations into the JIBC Police Academy.          </a:t>
            </a:r>
            <a:r>
              <a:rPr lang="en-US" sz="2400" dirty="0">
                <a:solidFill>
                  <a:srgbClr val="000000"/>
                </a:solidFill>
                <a:effectLst/>
                <a:latin typeface="Calibri" panose="020F0502020204030204" pitchFamily="34" charset="0"/>
                <a:ea typeface="Calibri" panose="020F0502020204030204" pitchFamily="34" charset="0"/>
              </a:rPr>
              <a:t>   </a:t>
            </a:r>
            <a:endParaRPr lang="en-CA" sz="2400" dirty="0">
              <a:effectLst/>
              <a:latin typeface="Calibri" panose="020F0502020204030204" pitchFamily="34" charset="0"/>
              <a:ea typeface="Calibri" panose="020F0502020204030204" pitchFamily="34" charset="0"/>
            </a:endParaRPr>
          </a:p>
          <a:p>
            <a:pPr algn="l"/>
            <a:endParaRPr lang="en-CA" sz="2400" b="0" i="0" dirty="0">
              <a:solidFill>
                <a:srgbClr val="4A4A4A"/>
              </a:solidFill>
              <a:effectLst/>
              <a:latin typeface="Fira Sans"/>
            </a:endParaRPr>
          </a:p>
          <a:p>
            <a:pPr marL="0" indent="0">
              <a:buNone/>
            </a:pPr>
            <a:endParaRPr lang="en-CA" sz="2800" dirty="0"/>
          </a:p>
          <a:p>
            <a:pPr marL="0" indent="0">
              <a:buNone/>
            </a:pPr>
            <a:endParaRPr lang="en-CA" sz="2800" dirty="0"/>
          </a:p>
        </p:txBody>
      </p:sp>
    </p:spTree>
    <p:extLst>
      <p:ext uri="{BB962C8B-B14F-4D97-AF65-F5344CB8AC3E}">
        <p14:creationId xmlns:p14="http://schemas.microsoft.com/office/powerpoint/2010/main" val="260303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CD25-AE65-41CD-9B65-D3A88FD1AF1D}"/>
              </a:ext>
            </a:extLst>
          </p:cNvPr>
          <p:cNvSpPr>
            <a:spLocks noGrp="1"/>
          </p:cNvSpPr>
          <p:nvPr>
            <p:ph type="title"/>
          </p:nvPr>
        </p:nvSpPr>
        <p:spPr>
          <a:xfrm>
            <a:off x="1097280" y="343358"/>
            <a:ext cx="10058400" cy="1450757"/>
          </a:xfrm>
        </p:spPr>
        <p:txBody>
          <a:bodyPr/>
          <a:lstStyle/>
          <a:p>
            <a:r>
              <a:rPr lang="en-CA" b="1" dirty="0">
                <a:solidFill>
                  <a:srgbClr val="005CA8"/>
                </a:solidFill>
                <a:latin typeface="Kapra Regular" pitchFamily="50" charset="0"/>
              </a:rPr>
              <a:t>Meet the Competency Sub-committee</a:t>
            </a:r>
          </a:p>
        </p:txBody>
      </p:sp>
      <p:sp>
        <p:nvSpPr>
          <p:cNvPr id="3" name="Content Placeholder 2">
            <a:extLst>
              <a:ext uri="{FF2B5EF4-FFF2-40B4-BE49-F238E27FC236}">
                <a16:creationId xmlns:a16="http://schemas.microsoft.com/office/drawing/2014/main" id="{AFC05F56-21FC-4581-B45B-1C95E4AF3F4E}"/>
              </a:ext>
            </a:extLst>
          </p:cNvPr>
          <p:cNvSpPr>
            <a:spLocks noGrp="1"/>
          </p:cNvSpPr>
          <p:nvPr>
            <p:ph idx="1"/>
          </p:nvPr>
        </p:nvSpPr>
        <p:spPr>
          <a:xfrm>
            <a:off x="1097280" y="1845734"/>
            <a:ext cx="10058400" cy="4023360"/>
          </a:xfrm>
        </p:spPr>
        <p:txBody>
          <a:bodyPr>
            <a:normAutofit fontScale="92500" lnSpcReduction="10000"/>
          </a:bodyPr>
          <a:lstStyle/>
          <a:p>
            <a:pPr marL="0" indent="0">
              <a:buNone/>
            </a:pPr>
            <a:r>
              <a:rPr lang="en-CA" sz="2800" dirty="0"/>
              <a:t>Chair: </a:t>
            </a:r>
            <a:r>
              <a:rPr lang="en-CA" sz="2800" b="1" dirty="0"/>
              <a:t>Steve Schnitzer</a:t>
            </a:r>
            <a:r>
              <a:rPr lang="en-CA" sz="2800" dirty="0"/>
              <a:t>, JIBC</a:t>
            </a:r>
          </a:p>
          <a:p>
            <a:pPr marL="0" indent="0">
              <a:buNone/>
            </a:pPr>
            <a:r>
              <a:rPr lang="en-CA" sz="2800" dirty="0"/>
              <a:t>CPKN staff rep:  </a:t>
            </a:r>
            <a:r>
              <a:rPr lang="en-CA" sz="2800" b="1" dirty="0"/>
              <a:t>Sandy Sweet </a:t>
            </a:r>
          </a:p>
          <a:p>
            <a:pPr marL="0" indent="0">
              <a:buNone/>
            </a:pPr>
            <a:r>
              <a:rPr lang="en-CA" sz="2800" u="sng" dirty="0"/>
              <a:t>Committee Members:</a:t>
            </a:r>
          </a:p>
          <a:p>
            <a:pPr>
              <a:buFont typeface="Arial" panose="020B0604020202020204" pitchFamily="34" charset="0"/>
              <a:buChar char="•"/>
            </a:pPr>
            <a:r>
              <a:rPr lang="en-CA" sz="2800" dirty="0"/>
              <a:t> </a:t>
            </a:r>
            <a:r>
              <a:rPr lang="en-CA" sz="2800" b="1" dirty="0"/>
              <a:t>Darla Blackmore</a:t>
            </a:r>
            <a:r>
              <a:rPr lang="en-CA" sz="2800" dirty="0"/>
              <a:t>, Calgary Police Service</a:t>
            </a:r>
          </a:p>
          <a:p>
            <a:pPr>
              <a:buFont typeface="Arial" panose="020B0604020202020204" pitchFamily="34" charset="0"/>
              <a:buChar char="•"/>
            </a:pPr>
            <a:r>
              <a:rPr lang="en-CA" sz="2800" b="1" dirty="0"/>
              <a:t>Chuck </a:t>
            </a:r>
            <a:r>
              <a:rPr lang="en-CA" sz="2800" b="1" dirty="0" err="1"/>
              <a:t>Byham</a:t>
            </a:r>
            <a:r>
              <a:rPr lang="en-CA" sz="2800" dirty="0"/>
              <a:t>, York Regional Police Service</a:t>
            </a:r>
          </a:p>
          <a:p>
            <a:pPr>
              <a:buFont typeface="Arial" panose="020B0604020202020204" pitchFamily="34" charset="0"/>
              <a:buChar char="•"/>
            </a:pPr>
            <a:r>
              <a:rPr lang="en-CA" sz="2800" b="1" dirty="0"/>
              <a:t>Stacey Moreau</a:t>
            </a:r>
            <a:r>
              <a:rPr lang="en-CA" sz="2800" dirty="0"/>
              <a:t>, Canadian Police College</a:t>
            </a:r>
          </a:p>
          <a:p>
            <a:pPr>
              <a:buFont typeface="Arial" panose="020B0604020202020204" pitchFamily="34" charset="0"/>
              <a:buChar char="•"/>
            </a:pPr>
            <a:r>
              <a:rPr lang="en-CA" sz="2800" b="1" dirty="0"/>
              <a:t>Matthew Swarney</a:t>
            </a:r>
            <a:r>
              <a:rPr lang="en-CA" sz="2800" dirty="0"/>
              <a:t>, Motorola Solutions</a:t>
            </a:r>
          </a:p>
          <a:p>
            <a:pPr marL="0" indent="0" algn="ctr">
              <a:buNone/>
            </a:pPr>
            <a:r>
              <a:rPr lang="en-CA" sz="2800" dirty="0"/>
              <a:t>Interested in joining or working on one of our projects? Let us know!</a:t>
            </a:r>
          </a:p>
        </p:txBody>
      </p:sp>
      <p:pic>
        <p:nvPicPr>
          <p:cNvPr id="4" name="Picture 3">
            <a:extLst>
              <a:ext uri="{FF2B5EF4-FFF2-40B4-BE49-F238E27FC236}">
                <a16:creationId xmlns:a16="http://schemas.microsoft.com/office/drawing/2014/main" id="{1D4B5C96-535A-488C-B759-E569010E17CA}"/>
              </a:ext>
            </a:extLst>
          </p:cNvPr>
          <p:cNvPicPr>
            <a:picLocks noChangeAspect="1"/>
          </p:cNvPicPr>
          <p:nvPr/>
        </p:nvPicPr>
        <p:blipFill>
          <a:blip r:embed="rId3"/>
          <a:stretch>
            <a:fillRect/>
          </a:stretch>
        </p:blipFill>
        <p:spPr>
          <a:xfrm>
            <a:off x="229637" y="216172"/>
            <a:ext cx="2870615" cy="541700"/>
          </a:xfrm>
          <a:prstGeom prst="rect">
            <a:avLst/>
          </a:prstGeom>
        </p:spPr>
      </p:pic>
    </p:spTree>
    <p:extLst>
      <p:ext uri="{BB962C8B-B14F-4D97-AF65-F5344CB8AC3E}">
        <p14:creationId xmlns:p14="http://schemas.microsoft.com/office/powerpoint/2010/main" val="381590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F35747-2822-4D06-BE10-CD33AC6B0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2C4466-5B1B-4361-B9D9-39ED9A8A3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FC1CD25-AE65-41CD-9B65-D3A88FD1AF1D}"/>
              </a:ext>
            </a:extLst>
          </p:cNvPr>
          <p:cNvSpPr>
            <a:spLocks noGrp="1"/>
          </p:cNvSpPr>
          <p:nvPr>
            <p:ph type="title"/>
          </p:nvPr>
        </p:nvSpPr>
        <p:spPr>
          <a:xfrm>
            <a:off x="1097280" y="516835"/>
            <a:ext cx="5977937" cy="1666501"/>
          </a:xfrm>
        </p:spPr>
        <p:txBody>
          <a:bodyPr>
            <a:normAutofit/>
          </a:bodyPr>
          <a:lstStyle/>
          <a:p>
            <a:r>
              <a:rPr lang="en-CA" sz="4000" b="1">
                <a:solidFill>
                  <a:srgbClr val="FFFFFF"/>
                </a:solidFill>
                <a:latin typeface="Kapra Regular" pitchFamily="50" charset="0"/>
              </a:rPr>
              <a:t>Mandate</a:t>
            </a:r>
          </a:p>
        </p:txBody>
      </p:sp>
      <p:sp>
        <p:nvSpPr>
          <p:cNvPr id="3" name="Content Placeholder 2">
            <a:extLst>
              <a:ext uri="{FF2B5EF4-FFF2-40B4-BE49-F238E27FC236}">
                <a16:creationId xmlns:a16="http://schemas.microsoft.com/office/drawing/2014/main" id="{AFC05F56-21FC-4581-B45B-1C95E4AF3F4E}"/>
              </a:ext>
            </a:extLst>
          </p:cNvPr>
          <p:cNvSpPr>
            <a:spLocks noGrp="1"/>
          </p:cNvSpPr>
          <p:nvPr>
            <p:ph idx="1"/>
          </p:nvPr>
        </p:nvSpPr>
        <p:spPr>
          <a:xfrm>
            <a:off x="1097279" y="2236304"/>
            <a:ext cx="5977938" cy="3652667"/>
          </a:xfrm>
        </p:spPr>
        <p:txBody>
          <a:bodyPr>
            <a:normAutofit/>
          </a:bodyPr>
          <a:lstStyle/>
          <a:p>
            <a:endParaRPr lang="en-CA" sz="1800" dirty="0">
              <a:solidFill>
                <a:srgbClr val="FFFFFF"/>
              </a:solidFill>
            </a:endParaRPr>
          </a:p>
          <a:p>
            <a:pPr marL="0" indent="0">
              <a:buNone/>
            </a:pPr>
            <a:endParaRPr lang="en-CA" sz="1800" dirty="0">
              <a:solidFill>
                <a:srgbClr val="FFFFFF"/>
              </a:solidFill>
            </a:endParaRPr>
          </a:p>
          <a:p>
            <a:pPr marL="0" indent="0">
              <a:buNone/>
            </a:pPr>
            <a:r>
              <a:rPr lang="en-CA" sz="2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Competencies Sub-Committee will support CPKN’s mission to deliver high quality technology-enhanced professional development that meets the evolving needs of Canadian police by advancing efforts that enhance the professionalism of the policing sector. </a:t>
            </a:r>
            <a:endParaRPr lang="en-CA" sz="2200" dirty="0">
              <a:solidFill>
                <a:srgbClr val="FFFFFF"/>
              </a:solidFill>
            </a:endParaRPr>
          </a:p>
        </p:txBody>
      </p:sp>
      <p:sp>
        <p:nvSpPr>
          <p:cNvPr id="15" name="Rectangle 14">
            <a:extLst>
              <a:ext uri="{FF2B5EF4-FFF2-40B4-BE49-F238E27FC236}">
                <a16:creationId xmlns:a16="http://schemas.microsoft.com/office/drawing/2014/main" id="{FD745DAE-5A8A-44FA-937C-CD65CF7A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1D4B5C96-535A-488C-B759-E569010E17CA}"/>
              </a:ext>
            </a:extLst>
          </p:cNvPr>
          <p:cNvPicPr>
            <a:picLocks noChangeAspect="1"/>
          </p:cNvPicPr>
          <p:nvPr/>
        </p:nvPicPr>
        <p:blipFill>
          <a:blip r:embed="rId3"/>
          <a:stretch>
            <a:fillRect/>
          </a:stretch>
        </p:blipFill>
        <p:spPr>
          <a:xfrm>
            <a:off x="8084579" y="1441576"/>
            <a:ext cx="3609294" cy="676743"/>
          </a:xfrm>
          <a:prstGeom prst="rect">
            <a:avLst/>
          </a:prstGeom>
        </p:spPr>
      </p:pic>
      <p:sp>
        <p:nvSpPr>
          <p:cNvPr id="17" name="Rectangle 16">
            <a:extLst>
              <a:ext uri="{FF2B5EF4-FFF2-40B4-BE49-F238E27FC236}">
                <a16:creationId xmlns:a16="http://schemas.microsoft.com/office/drawing/2014/main" id="{67696AA1-B1DD-4C75-9AC1-69EE9F65F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ncils">
            <a:extLst>
              <a:ext uri="{FF2B5EF4-FFF2-40B4-BE49-F238E27FC236}">
                <a16:creationId xmlns:a16="http://schemas.microsoft.com/office/drawing/2014/main" id="{3CCCD8C2-CB60-4885-9788-2B96B07AC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4579" y="3783217"/>
            <a:ext cx="3609294" cy="2589668"/>
          </a:xfrm>
          <a:prstGeom prst="rect">
            <a:avLst/>
          </a:prstGeom>
        </p:spPr>
      </p:pic>
    </p:spTree>
    <p:extLst>
      <p:ext uri="{BB962C8B-B14F-4D97-AF65-F5344CB8AC3E}">
        <p14:creationId xmlns:p14="http://schemas.microsoft.com/office/powerpoint/2010/main" val="3437933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CD25-AE65-41CD-9B65-D3A88FD1AF1D}"/>
              </a:ext>
            </a:extLst>
          </p:cNvPr>
          <p:cNvSpPr>
            <a:spLocks noGrp="1"/>
          </p:cNvSpPr>
          <p:nvPr>
            <p:ph type="title"/>
          </p:nvPr>
        </p:nvSpPr>
        <p:spPr>
          <a:xfrm>
            <a:off x="1097280" y="343358"/>
            <a:ext cx="10058400" cy="1450757"/>
          </a:xfrm>
        </p:spPr>
        <p:txBody>
          <a:bodyPr/>
          <a:lstStyle/>
          <a:p>
            <a:r>
              <a:rPr lang="en-CA" b="1" dirty="0">
                <a:solidFill>
                  <a:srgbClr val="005CA8"/>
                </a:solidFill>
                <a:latin typeface="Kapra Regular" pitchFamily="50" charset="0"/>
              </a:rPr>
              <a:t>Initiatives</a:t>
            </a:r>
          </a:p>
        </p:txBody>
      </p:sp>
      <p:sp>
        <p:nvSpPr>
          <p:cNvPr id="3" name="Content Placeholder 2">
            <a:extLst>
              <a:ext uri="{FF2B5EF4-FFF2-40B4-BE49-F238E27FC236}">
                <a16:creationId xmlns:a16="http://schemas.microsoft.com/office/drawing/2014/main" id="{AFC05F56-21FC-4581-B45B-1C95E4AF3F4E}"/>
              </a:ext>
            </a:extLst>
          </p:cNvPr>
          <p:cNvSpPr>
            <a:spLocks noGrp="1"/>
          </p:cNvSpPr>
          <p:nvPr>
            <p:ph idx="1"/>
          </p:nvPr>
        </p:nvSpPr>
        <p:spPr>
          <a:xfrm>
            <a:off x="1097280" y="1807634"/>
            <a:ext cx="10058400" cy="4023360"/>
          </a:xfrm>
        </p:spPr>
        <p:txBody>
          <a:bodyPr anchor="ctr">
            <a:normAutofit fontScale="92500"/>
          </a:bodyPr>
          <a:lstStyle/>
          <a:p>
            <a:pPr>
              <a:buFont typeface="Arial" panose="020B0604020202020204" pitchFamily="34" charset="0"/>
              <a:buChar char="•"/>
            </a:pPr>
            <a:r>
              <a:rPr lang="en-CA" sz="2800" dirty="0"/>
              <a:t> Plan a session for the annual Stanhope Conference </a:t>
            </a:r>
          </a:p>
          <a:p>
            <a:pPr>
              <a:buFont typeface="Arial" panose="020B0604020202020204" pitchFamily="34" charset="0"/>
              <a:buChar char="•"/>
            </a:pPr>
            <a:r>
              <a:rPr lang="en-CA" sz="2800" dirty="0"/>
              <a:t>Works to modernize the competency framework to align learning and development with performance</a:t>
            </a:r>
          </a:p>
          <a:p>
            <a:pPr>
              <a:buFont typeface="Arial" panose="020B0604020202020204" pitchFamily="34" charset="0"/>
              <a:buChar char="•"/>
            </a:pPr>
            <a:r>
              <a:rPr lang="en-CA" sz="2800" dirty="0"/>
              <a:t> Supports advances in consistent approaches to curriculum, course and instructional development</a:t>
            </a:r>
          </a:p>
          <a:p>
            <a:pPr>
              <a:buFont typeface="Arial" panose="020B0604020202020204" pitchFamily="34" charset="0"/>
              <a:buChar char="•"/>
            </a:pPr>
            <a:r>
              <a:rPr lang="en-CA" sz="2800" dirty="0"/>
              <a:t> Partners with post-secondary institutions to offer accredited courses</a:t>
            </a:r>
          </a:p>
          <a:p>
            <a:pPr>
              <a:buFont typeface="Arial" panose="020B0604020202020204" pitchFamily="34" charset="0"/>
              <a:buChar char="•"/>
            </a:pPr>
            <a:r>
              <a:rPr lang="en-CA" sz="2800" dirty="0"/>
              <a:t> Facilitates the integration of research and evaluation into learning solutions, leveraging strategic partner organizations as well as the Network</a:t>
            </a:r>
          </a:p>
        </p:txBody>
      </p:sp>
      <p:pic>
        <p:nvPicPr>
          <p:cNvPr id="4" name="Picture 3">
            <a:extLst>
              <a:ext uri="{FF2B5EF4-FFF2-40B4-BE49-F238E27FC236}">
                <a16:creationId xmlns:a16="http://schemas.microsoft.com/office/drawing/2014/main" id="{1D4B5C96-535A-488C-B759-E569010E17CA}"/>
              </a:ext>
            </a:extLst>
          </p:cNvPr>
          <p:cNvPicPr>
            <a:picLocks noChangeAspect="1"/>
          </p:cNvPicPr>
          <p:nvPr/>
        </p:nvPicPr>
        <p:blipFill>
          <a:blip r:embed="rId3"/>
          <a:stretch>
            <a:fillRect/>
          </a:stretch>
        </p:blipFill>
        <p:spPr>
          <a:xfrm>
            <a:off x="4691172" y="5598244"/>
            <a:ext cx="2870615" cy="541700"/>
          </a:xfrm>
          <a:prstGeom prst="rect">
            <a:avLst/>
          </a:prstGeom>
        </p:spPr>
      </p:pic>
    </p:spTree>
    <p:extLst>
      <p:ext uri="{BB962C8B-B14F-4D97-AF65-F5344CB8AC3E}">
        <p14:creationId xmlns:p14="http://schemas.microsoft.com/office/powerpoint/2010/main" val="2762495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CD25-AE65-41CD-9B65-D3A88FD1AF1D}"/>
              </a:ext>
            </a:extLst>
          </p:cNvPr>
          <p:cNvSpPr>
            <a:spLocks noGrp="1"/>
          </p:cNvSpPr>
          <p:nvPr>
            <p:ph type="title"/>
          </p:nvPr>
        </p:nvSpPr>
        <p:spPr/>
        <p:txBody>
          <a:bodyPr/>
          <a:lstStyle/>
          <a:p>
            <a:r>
              <a:rPr lang="en-CA" b="1" dirty="0">
                <a:solidFill>
                  <a:srgbClr val="005CA8"/>
                </a:solidFill>
                <a:latin typeface="Kapra Regular" pitchFamily="50" charset="0"/>
              </a:rPr>
              <a:t>NAC Competency Sub-Committee Projects</a:t>
            </a:r>
          </a:p>
        </p:txBody>
      </p:sp>
      <p:sp>
        <p:nvSpPr>
          <p:cNvPr id="5" name="Text Placeholder 4">
            <a:extLst>
              <a:ext uri="{FF2B5EF4-FFF2-40B4-BE49-F238E27FC236}">
                <a16:creationId xmlns:a16="http://schemas.microsoft.com/office/drawing/2014/main" id="{73469EF2-349C-475C-BE50-447416A6F295}"/>
              </a:ext>
            </a:extLst>
          </p:cNvPr>
          <p:cNvSpPr>
            <a:spLocks noGrp="1"/>
          </p:cNvSpPr>
          <p:nvPr>
            <p:ph type="body" idx="1"/>
          </p:nvPr>
        </p:nvSpPr>
        <p:spPr/>
        <p:txBody>
          <a:bodyPr/>
          <a:lstStyle/>
          <a:p>
            <a:r>
              <a:rPr lang="en-CA" dirty="0"/>
              <a:t>2020</a:t>
            </a:r>
          </a:p>
        </p:txBody>
      </p:sp>
      <p:sp>
        <p:nvSpPr>
          <p:cNvPr id="6" name="Content Placeholder 5">
            <a:extLst>
              <a:ext uri="{FF2B5EF4-FFF2-40B4-BE49-F238E27FC236}">
                <a16:creationId xmlns:a16="http://schemas.microsoft.com/office/drawing/2014/main" id="{5AC9EFB2-B5C0-4335-A501-6B9998C2802E}"/>
              </a:ext>
            </a:extLst>
          </p:cNvPr>
          <p:cNvSpPr>
            <a:spLocks noGrp="1"/>
          </p:cNvSpPr>
          <p:nvPr>
            <p:ph sz="half" idx="2"/>
          </p:nvPr>
        </p:nvSpPr>
        <p:spPr/>
        <p:txBody>
          <a:bodyPr/>
          <a:lstStyle/>
          <a:p>
            <a:pPr>
              <a:buFont typeface="Arial" panose="020B0604020202020204" pitchFamily="34" charset="0"/>
              <a:buChar char="•"/>
            </a:pPr>
            <a:r>
              <a:rPr lang="en-CA" dirty="0"/>
              <a:t> Develop Terms of Reference </a:t>
            </a:r>
          </a:p>
          <a:p>
            <a:pPr>
              <a:buFont typeface="Arial" panose="020B0604020202020204" pitchFamily="34" charset="0"/>
              <a:buChar char="•"/>
            </a:pPr>
            <a:r>
              <a:rPr lang="en-CA" dirty="0"/>
              <a:t> Launch of the Community of Practice for access to the PSC CBMF</a:t>
            </a:r>
          </a:p>
          <a:p>
            <a:pPr>
              <a:buFont typeface="Arial" panose="020B0604020202020204" pitchFamily="34" charset="0"/>
              <a:buChar char="•"/>
            </a:pPr>
            <a:r>
              <a:rPr lang="en-CA" dirty="0"/>
              <a:t> Promote work on Leadership Competencies</a:t>
            </a:r>
          </a:p>
          <a:p>
            <a:pPr>
              <a:buFont typeface="Arial" panose="020B0604020202020204" pitchFamily="34" charset="0"/>
              <a:buChar char="•"/>
            </a:pPr>
            <a:r>
              <a:rPr lang="en-CA" dirty="0"/>
              <a:t> Identify future projects and activities including:</a:t>
            </a:r>
          </a:p>
          <a:p>
            <a:pPr lvl="1">
              <a:buFont typeface="Arial" panose="020B0604020202020204" pitchFamily="34" charset="0"/>
              <a:buChar char="•"/>
            </a:pPr>
            <a:r>
              <a:rPr lang="en-CA" dirty="0"/>
              <a:t>Upcoming project on Digital Competencies</a:t>
            </a:r>
          </a:p>
        </p:txBody>
      </p:sp>
      <p:sp>
        <p:nvSpPr>
          <p:cNvPr id="7" name="Text Placeholder 6">
            <a:extLst>
              <a:ext uri="{FF2B5EF4-FFF2-40B4-BE49-F238E27FC236}">
                <a16:creationId xmlns:a16="http://schemas.microsoft.com/office/drawing/2014/main" id="{4A08195F-4A51-4BCF-822F-E951939A0085}"/>
              </a:ext>
            </a:extLst>
          </p:cNvPr>
          <p:cNvSpPr>
            <a:spLocks noGrp="1"/>
          </p:cNvSpPr>
          <p:nvPr>
            <p:ph type="body" sz="quarter" idx="3"/>
          </p:nvPr>
        </p:nvSpPr>
        <p:spPr/>
        <p:txBody>
          <a:bodyPr/>
          <a:lstStyle/>
          <a:p>
            <a:r>
              <a:rPr lang="en-CA" dirty="0"/>
              <a:t>2021</a:t>
            </a:r>
          </a:p>
        </p:txBody>
      </p:sp>
      <p:sp>
        <p:nvSpPr>
          <p:cNvPr id="8" name="Content Placeholder 7">
            <a:extLst>
              <a:ext uri="{FF2B5EF4-FFF2-40B4-BE49-F238E27FC236}">
                <a16:creationId xmlns:a16="http://schemas.microsoft.com/office/drawing/2014/main" id="{3E2A575A-DCD5-40C4-919D-230D69A8C9C8}"/>
              </a:ext>
            </a:extLst>
          </p:cNvPr>
          <p:cNvSpPr>
            <a:spLocks noGrp="1"/>
          </p:cNvSpPr>
          <p:nvPr>
            <p:ph sz="quarter" idx="4"/>
          </p:nvPr>
        </p:nvSpPr>
        <p:spPr/>
        <p:txBody>
          <a:bodyPr/>
          <a:lstStyle/>
          <a:p>
            <a:pPr>
              <a:buFont typeface="Arial" panose="020B0604020202020204" pitchFamily="34" charset="0"/>
              <a:buChar char="•"/>
            </a:pPr>
            <a:r>
              <a:rPr lang="en-CA" dirty="0"/>
              <a:t> Digital Competencies</a:t>
            </a:r>
          </a:p>
          <a:p>
            <a:pPr>
              <a:buFont typeface="Arial" panose="020B0604020202020204" pitchFamily="34" charset="0"/>
              <a:buChar char="•"/>
            </a:pPr>
            <a:r>
              <a:rPr lang="en-CA" dirty="0"/>
              <a:t> Support to the National Steering Committee through:</a:t>
            </a:r>
          </a:p>
          <a:p>
            <a:pPr lvl="1">
              <a:buFont typeface="Arial" panose="020B0604020202020204" pitchFamily="34" charset="0"/>
              <a:buChar char="•"/>
            </a:pPr>
            <a:r>
              <a:rPr lang="en-CA" dirty="0"/>
              <a:t>Helping to develop and submit applications for funding</a:t>
            </a:r>
          </a:p>
          <a:p>
            <a:pPr lvl="1">
              <a:buFont typeface="Arial" panose="020B0604020202020204" pitchFamily="34" charset="0"/>
              <a:buChar char="•"/>
            </a:pPr>
            <a:r>
              <a:rPr lang="en-CA" dirty="0"/>
              <a:t>Promote the full adoption of Community of Practice as source of PSC CBMF </a:t>
            </a:r>
          </a:p>
        </p:txBody>
      </p:sp>
      <p:pic>
        <p:nvPicPr>
          <p:cNvPr id="4" name="Picture 3">
            <a:extLst>
              <a:ext uri="{FF2B5EF4-FFF2-40B4-BE49-F238E27FC236}">
                <a16:creationId xmlns:a16="http://schemas.microsoft.com/office/drawing/2014/main" id="{1D4B5C96-535A-488C-B759-E569010E17CA}"/>
              </a:ext>
            </a:extLst>
          </p:cNvPr>
          <p:cNvPicPr>
            <a:picLocks noChangeAspect="1"/>
          </p:cNvPicPr>
          <p:nvPr/>
        </p:nvPicPr>
        <p:blipFill>
          <a:blip r:embed="rId3"/>
          <a:stretch>
            <a:fillRect/>
          </a:stretch>
        </p:blipFill>
        <p:spPr>
          <a:xfrm>
            <a:off x="4691172" y="5598244"/>
            <a:ext cx="2870615" cy="541700"/>
          </a:xfrm>
          <a:prstGeom prst="rect">
            <a:avLst/>
          </a:prstGeom>
        </p:spPr>
      </p:pic>
    </p:spTree>
    <p:extLst>
      <p:ext uri="{BB962C8B-B14F-4D97-AF65-F5344CB8AC3E}">
        <p14:creationId xmlns:p14="http://schemas.microsoft.com/office/powerpoint/2010/main" val="198776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1CD25-AE65-41CD-9B65-D3A88FD1AF1D}"/>
              </a:ext>
            </a:extLst>
          </p:cNvPr>
          <p:cNvSpPr>
            <a:spLocks noGrp="1"/>
          </p:cNvSpPr>
          <p:nvPr>
            <p:ph type="title"/>
          </p:nvPr>
        </p:nvSpPr>
        <p:spPr>
          <a:xfrm>
            <a:off x="5144679" y="634946"/>
            <a:ext cx="6405063" cy="1450757"/>
          </a:xfrm>
        </p:spPr>
        <p:txBody>
          <a:bodyPr>
            <a:normAutofit/>
          </a:bodyPr>
          <a:lstStyle/>
          <a:p>
            <a:r>
              <a:rPr lang="en-CA" b="1" dirty="0">
                <a:solidFill>
                  <a:srgbClr val="005CA8"/>
                </a:solidFill>
                <a:latin typeface="Kapra Regular" pitchFamily="50" charset="0"/>
              </a:rPr>
              <a:t>Quick History</a:t>
            </a:r>
          </a:p>
        </p:txBody>
      </p:sp>
      <p:pic>
        <p:nvPicPr>
          <p:cNvPr id="4" name="Picture 3" descr="A picture containing object, clock&#10;&#10;Description automatically generated">
            <a:extLst>
              <a:ext uri="{FF2B5EF4-FFF2-40B4-BE49-F238E27FC236}">
                <a16:creationId xmlns:a16="http://schemas.microsoft.com/office/drawing/2014/main" id="{1D4B5C96-535A-488C-B759-E569010E17CA}"/>
              </a:ext>
            </a:extLst>
          </p:cNvPr>
          <p:cNvPicPr>
            <a:picLocks noChangeAspect="1"/>
          </p:cNvPicPr>
          <p:nvPr/>
        </p:nvPicPr>
        <p:blipFill>
          <a:blip r:embed="rId3"/>
          <a:stretch>
            <a:fillRect/>
          </a:stretch>
        </p:blipFill>
        <p:spPr>
          <a:xfrm>
            <a:off x="633999" y="1442263"/>
            <a:ext cx="4020297" cy="753806"/>
          </a:xfrm>
          <a:prstGeom prst="rect">
            <a:avLst/>
          </a:prstGeom>
        </p:spPr>
      </p:pic>
      <p:cxnSp>
        <p:nvCxnSpPr>
          <p:cNvPr id="73" name="Straight Connector 72">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Competency Workshop">
            <a:extLst>
              <a:ext uri="{FF2B5EF4-FFF2-40B4-BE49-F238E27FC236}">
                <a16:creationId xmlns:a16="http://schemas.microsoft.com/office/drawing/2014/main" id="{0537457C-D565-4F43-8C0F-589FAB2A9C8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99" y="3637034"/>
            <a:ext cx="4020296" cy="163827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FC05F56-21FC-4581-B45B-1C95E4AF3F4E}"/>
              </a:ext>
            </a:extLst>
          </p:cNvPr>
          <p:cNvSpPr>
            <a:spLocks noGrp="1"/>
          </p:cNvSpPr>
          <p:nvPr>
            <p:ph idx="1"/>
          </p:nvPr>
        </p:nvSpPr>
        <p:spPr>
          <a:xfrm>
            <a:off x="5144679" y="2198914"/>
            <a:ext cx="6405063" cy="3670180"/>
          </a:xfrm>
        </p:spPr>
        <p:txBody>
          <a:bodyPr>
            <a:normAutofit/>
          </a:bodyPr>
          <a:lstStyle/>
          <a:p>
            <a:pPr>
              <a:buFont typeface="Arial" panose="020B0604020202020204" pitchFamily="34" charset="0"/>
              <a:buChar char="•"/>
            </a:pPr>
            <a:r>
              <a:rPr lang="en-CA" dirty="0"/>
              <a:t> CBMF created by Police Sector Council – 2007-2013</a:t>
            </a:r>
          </a:p>
          <a:p>
            <a:pPr>
              <a:buFont typeface="Arial" panose="020B0604020202020204" pitchFamily="34" charset="0"/>
              <a:buChar char="•"/>
            </a:pPr>
            <a:r>
              <a:rPr lang="en-CA" dirty="0"/>
              <a:t>CPKN became custodian in 2015</a:t>
            </a:r>
          </a:p>
          <a:p>
            <a:pPr>
              <a:buFont typeface="Arial" panose="020B0604020202020204" pitchFamily="34" charset="0"/>
              <a:buChar char="•"/>
            </a:pPr>
            <a:r>
              <a:rPr lang="en-CA" dirty="0"/>
              <a:t>Workshop hosted November 2018</a:t>
            </a:r>
          </a:p>
          <a:p>
            <a:pPr>
              <a:buFont typeface="Arial" panose="020B0604020202020204" pitchFamily="34" charset="0"/>
              <a:buChar char="•"/>
            </a:pPr>
            <a:r>
              <a:rPr lang="en-CA" dirty="0"/>
              <a:t>MPLC project in 2020</a:t>
            </a:r>
          </a:p>
        </p:txBody>
      </p:sp>
      <p:sp>
        <p:nvSpPr>
          <p:cNvPr id="75" name="Rectangle 74">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1835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CD25-AE65-41CD-9B65-D3A88FD1AF1D}"/>
              </a:ext>
            </a:extLst>
          </p:cNvPr>
          <p:cNvSpPr>
            <a:spLocks noGrp="1"/>
          </p:cNvSpPr>
          <p:nvPr>
            <p:ph type="title"/>
          </p:nvPr>
        </p:nvSpPr>
        <p:spPr>
          <a:xfrm>
            <a:off x="1097280" y="343358"/>
            <a:ext cx="10058400" cy="1450757"/>
          </a:xfrm>
        </p:spPr>
        <p:txBody>
          <a:bodyPr/>
          <a:lstStyle/>
          <a:p>
            <a:r>
              <a:rPr lang="en-CA" b="1" dirty="0">
                <a:solidFill>
                  <a:srgbClr val="005CA8"/>
                </a:solidFill>
                <a:latin typeface="Kapra Regular" pitchFamily="50" charset="0"/>
              </a:rPr>
              <a:t>National Steering Committee (NSC) </a:t>
            </a:r>
          </a:p>
        </p:txBody>
      </p:sp>
      <p:sp>
        <p:nvSpPr>
          <p:cNvPr id="3" name="Content Placeholder 2">
            <a:extLst>
              <a:ext uri="{FF2B5EF4-FFF2-40B4-BE49-F238E27FC236}">
                <a16:creationId xmlns:a16="http://schemas.microsoft.com/office/drawing/2014/main" id="{AFC05F56-21FC-4581-B45B-1C95E4AF3F4E}"/>
              </a:ext>
            </a:extLst>
          </p:cNvPr>
          <p:cNvSpPr>
            <a:spLocks noGrp="1"/>
          </p:cNvSpPr>
          <p:nvPr>
            <p:ph idx="1"/>
          </p:nvPr>
        </p:nvSpPr>
        <p:spPr>
          <a:xfrm>
            <a:off x="1097280" y="1807634"/>
            <a:ext cx="10058400" cy="4023360"/>
          </a:xfrm>
        </p:spPr>
        <p:txBody>
          <a:bodyPr anchor="ctr">
            <a:normAutofit fontScale="85000" lnSpcReduction="20000"/>
          </a:bodyPr>
          <a:lstStyle/>
          <a:p>
            <a:pPr>
              <a:buFont typeface="Arial" panose="020B0604020202020204" pitchFamily="34" charset="0"/>
              <a:buChar char="•"/>
            </a:pPr>
            <a:r>
              <a:rPr lang="en-CA" sz="2800" dirty="0"/>
              <a:t> Kimberley Greenwood, Barrie Police Service &amp; CACP</a:t>
            </a:r>
          </a:p>
          <a:p>
            <a:pPr>
              <a:buFont typeface="Arial" panose="020B0604020202020204" pitchFamily="34" charset="0"/>
              <a:buChar char="•"/>
            </a:pPr>
            <a:r>
              <a:rPr lang="en-CA" sz="2800" dirty="0"/>
              <a:t> Tom Stamatakis, CPA</a:t>
            </a:r>
          </a:p>
          <a:p>
            <a:pPr>
              <a:buFont typeface="Arial" panose="020B0604020202020204" pitchFamily="34" charset="0"/>
              <a:buChar char="•"/>
            </a:pPr>
            <a:r>
              <a:rPr lang="en-CA" sz="2800" dirty="0"/>
              <a:t> Micki Ruth, CAPG</a:t>
            </a:r>
          </a:p>
          <a:p>
            <a:pPr>
              <a:buFont typeface="Arial" panose="020B0604020202020204" pitchFamily="34" charset="0"/>
              <a:buChar char="•"/>
            </a:pPr>
            <a:r>
              <a:rPr lang="en-CA" sz="2800" dirty="0"/>
              <a:t> Serge </a:t>
            </a:r>
            <a:r>
              <a:rPr lang="en-CA" sz="2800" dirty="0" err="1"/>
              <a:t>Côté</a:t>
            </a:r>
            <a:r>
              <a:rPr lang="en-CA" sz="2800" dirty="0"/>
              <a:t>, Canadian Police College &amp; CACP-HRL</a:t>
            </a:r>
          </a:p>
          <a:p>
            <a:pPr>
              <a:buFont typeface="Arial" panose="020B0604020202020204" pitchFamily="34" charset="0"/>
              <a:buChar char="•"/>
            </a:pPr>
            <a:r>
              <a:rPr lang="en-CA" sz="2800" dirty="0"/>
              <a:t> Andy </a:t>
            </a:r>
            <a:r>
              <a:rPr lang="en-CA" sz="2800" dirty="0" err="1"/>
              <a:t>McGrogan</a:t>
            </a:r>
            <a:r>
              <a:rPr lang="en-CA" sz="2800" dirty="0"/>
              <a:t>, Medicine Hat Police Service</a:t>
            </a:r>
          </a:p>
          <a:p>
            <a:pPr>
              <a:buFont typeface="Arial" panose="020B0604020202020204" pitchFamily="34" charset="0"/>
              <a:buChar char="•"/>
            </a:pPr>
            <a:r>
              <a:rPr lang="en-CA" sz="2800" dirty="0"/>
              <a:t> Steve Bell, Ottawa Police Service &amp; OACP</a:t>
            </a:r>
          </a:p>
          <a:p>
            <a:pPr>
              <a:buFont typeface="Arial" panose="020B0604020202020204" pitchFamily="34" charset="0"/>
              <a:buChar char="•"/>
            </a:pPr>
            <a:r>
              <a:rPr lang="en-CA" sz="2800" dirty="0"/>
              <a:t> Jennifer Richens, RCMP</a:t>
            </a:r>
          </a:p>
          <a:p>
            <a:pPr>
              <a:buFont typeface="Arial" panose="020B0604020202020204" pitchFamily="34" charset="0"/>
              <a:buChar char="•"/>
            </a:pPr>
            <a:r>
              <a:rPr lang="en-CA" sz="2800" dirty="0"/>
              <a:t>Steve Schnitzer, JIBC</a:t>
            </a:r>
          </a:p>
          <a:p>
            <a:pPr>
              <a:buFont typeface="Arial" panose="020B0604020202020204" pitchFamily="34" charset="0"/>
              <a:buChar char="•"/>
            </a:pPr>
            <a:r>
              <a:rPr lang="en-CA" sz="2800" dirty="0"/>
              <a:t>Marc Desaulniers, ENPQ</a:t>
            </a:r>
          </a:p>
        </p:txBody>
      </p:sp>
      <p:pic>
        <p:nvPicPr>
          <p:cNvPr id="4" name="Picture 3">
            <a:extLst>
              <a:ext uri="{FF2B5EF4-FFF2-40B4-BE49-F238E27FC236}">
                <a16:creationId xmlns:a16="http://schemas.microsoft.com/office/drawing/2014/main" id="{1D4B5C96-535A-488C-B759-E569010E17CA}"/>
              </a:ext>
            </a:extLst>
          </p:cNvPr>
          <p:cNvPicPr>
            <a:picLocks noChangeAspect="1"/>
          </p:cNvPicPr>
          <p:nvPr/>
        </p:nvPicPr>
        <p:blipFill>
          <a:blip r:embed="rId3"/>
          <a:stretch>
            <a:fillRect/>
          </a:stretch>
        </p:blipFill>
        <p:spPr>
          <a:xfrm>
            <a:off x="4691172" y="5598244"/>
            <a:ext cx="2870615" cy="541700"/>
          </a:xfrm>
          <a:prstGeom prst="rect">
            <a:avLst/>
          </a:prstGeom>
        </p:spPr>
      </p:pic>
      <p:pic>
        <p:nvPicPr>
          <p:cNvPr id="6" name="Graphic 5" descr="Meeting">
            <a:extLst>
              <a:ext uri="{FF2B5EF4-FFF2-40B4-BE49-F238E27FC236}">
                <a16:creationId xmlns:a16="http://schemas.microsoft.com/office/drawing/2014/main" id="{A65214BA-8396-4508-874F-790E840124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2047" y="2549436"/>
            <a:ext cx="2290689" cy="2290689"/>
          </a:xfrm>
          <a:prstGeom prst="rect">
            <a:avLst/>
          </a:prstGeom>
        </p:spPr>
      </p:pic>
    </p:spTree>
    <p:extLst>
      <p:ext uri="{BB962C8B-B14F-4D97-AF65-F5344CB8AC3E}">
        <p14:creationId xmlns:p14="http://schemas.microsoft.com/office/powerpoint/2010/main" val="367240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CD25-AE65-41CD-9B65-D3A88FD1AF1D}"/>
              </a:ext>
            </a:extLst>
          </p:cNvPr>
          <p:cNvSpPr>
            <a:spLocks noGrp="1"/>
          </p:cNvSpPr>
          <p:nvPr>
            <p:ph type="title"/>
          </p:nvPr>
        </p:nvSpPr>
        <p:spPr>
          <a:xfrm>
            <a:off x="1097280" y="343358"/>
            <a:ext cx="10058400" cy="1450757"/>
          </a:xfrm>
        </p:spPr>
        <p:txBody>
          <a:bodyPr/>
          <a:lstStyle/>
          <a:p>
            <a:r>
              <a:rPr lang="en-CA" b="1" dirty="0">
                <a:solidFill>
                  <a:srgbClr val="005CA8"/>
                </a:solidFill>
                <a:latin typeface="Kapra Regular" pitchFamily="50" charset="0"/>
              </a:rPr>
              <a:t>NSC Terms of Reference</a:t>
            </a:r>
          </a:p>
        </p:txBody>
      </p:sp>
      <p:sp>
        <p:nvSpPr>
          <p:cNvPr id="3" name="Content Placeholder 2">
            <a:extLst>
              <a:ext uri="{FF2B5EF4-FFF2-40B4-BE49-F238E27FC236}">
                <a16:creationId xmlns:a16="http://schemas.microsoft.com/office/drawing/2014/main" id="{AFC05F56-21FC-4581-B45B-1C95E4AF3F4E}"/>
              </a:ext>
            </a:extLst>
          </p:cNvPr>
          <p:cNvSpPr>
            <a:spLocks noGrp="1"/>
          </p:cNvSpPr>
          <p:nvPr>
            <p:ph idx="1"/>
          </p:nvPr>
        </p:nvSpPr>
        <p:spPr>
          <a:xfrm>
            <a:off x="1097280" y="1807634"/>
            <a:ext cx="10058400" cy="4023360"/>
          </a:xfrm>
        </p:spPr>
        <p:txBody>
          <a:bodyPr anchor="ctr">
            <a:normAutofit/>
          </a:bodyPr>
          <a:lstStyle/>
          <a:p>
            <a:pPr>
              <a:buFont typeface="Arial" panose="020B0604020202020204" pitchFamily="34" charset="0"/>
              <a:buChar char="•"/>
            </a:pPr>
            <a:r>
              <a:rPr lang="en-CA" sz="2800" dirty="0"/>
              <a:t> Be national champions for the competency framework</a:t>
            </a:r>
          </a:p>
          <a:p>
            <a:pPr>
              <a:buFont typeface="Arial" panose="020B0604020202020204" pitchFamily="34" charset="0"/>
              <a:buChar char="•"/>
            </a:pPr>
            <a:r>
              <a:rPr lang="en-CA" sz="2800" dirty="0"/>
              <a:t>Direct and oversee initiatives related to the competency framework</a:t>
            </a:r>
          </a:p>
          <a:p>
            <a:pPr>
              <a:buFont typeface="Arial" panose="020B0604020202020204" pitchFamily="34" charset="0"/>
              <a:buChar char="•"/>
            </a:pPr>
            <a:r>
              <a:rPr lang="en-CA" sz="2800" dirty="0"/>
              <a:t>Advocate for Competency-based Management (CBM) on the local, regional, provincial and national levels</a:t>
            </a:r>
          </a:p>
          <a:p>
            <a:pPr>
              <a:buFont typeface="Arial" panose="020B0604020202020204" pitchFamily="34" charset="0"/>
              <a:buChar char="•"/>
            </a:pPr>
            <a:r>
              <a:rPr lang="en-CA" sz="2800" dirty="0"/>
              <a:t>Seek funding to enable CBM initiatives to move forward</a:t>
            </a:r>
          </a:p>
        </p:txBody>
      </p:sp>
      <p:pic>
        <p:nvPicPr>
          <p:cNvPr id="4" name="Picture 3">
            <a:extLst>
              <a:ext uri="{FF2B5EF4-FFF2-40B4-BE49-F238E27FC236}">
                <a16:creationId xmlns:a16="http://schemas.microsoft.com/office/drawing/2014/main" id="{1D4B5C96-535A-488C-B759-E569010E17CA}"/>
              </a:ext>
            </a:extLst>
          </p:cNvPr>
          <p:cNvPicPr>
            <a:picLocks noChangeAspect="1"/>
          </p:cNvPicPr>
          <p:nvPr/>
        </p:nvPicPr>
        <p:blipFill>
          <a:blip r:embed="rId3"/>
          <a:stretch>
            <a:fillRect/>
          </a:stretch>
        </p:blipFill>
        <p:spPr>
          <a:xfrm>
            <a:off x="4691172" y="5598244"/>
            <a:ext cx="2870615" cy="541700"/>
          </a:xfrm>
          <a:prstGeom prst="rect">
            <a:avLst/>
          </a:prstGeom>
        </p:spPr>
      </p:pic>
    </p:spTree>
    <p:extLst>
      <p:ext uri="{BB962C8B-B14F-4D97-AF65-F5344CB8AC3E}">
        <p14:creationId xmlns:p14="http://schemas.microsoft.com/office/powerpoint/2010/main" val="43788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CD25-AE65-41CD-9B65-D3A88FD1AF1D}"/>
              </a:ext>
            </a:extLst>
          </p:cNvPr>
          <p:cNvSpPr>
            <a:spLocks noGrp="1"/>
          </p:cNvSpPr>
          <p:nvPr>
            <p:ph type="title"/>
          </p:nvPr>
        </p:nvSpPr>
        <p:spPr>
          <a:xfrm>
            <a:off x="1097280" y="343358"/>
            <a:ext cx="10058400" cy="1450757"/>
          </a:xfrm>
        </p:spPr>
        <p:txBody>
          <a:bodyPr/>
          <a:lstStyle/>
          <a:p>
            <a:r>
              <a:rPr lang="en-CA" b="1" dirty="0">
                <a:solidFill>
                  <a:srgbClr val="005CA8"/>
                </a:solidFill>
                <a:latin typeface="Kapra Regular" pitchFamily="50" charset="0"/>
              </a:rPr>
              <a:t>Action Plan for CBM</a:t>
            </a:r>
          </a:p>
        </p:txBody>
      </p:sp>
      <p:sp>
        <p:nvSpPr>
          <p:cNvPr id="3" name="Content Placeholder 2">
            <a:extLst>
              <a:ext uri="{FF2B5EF4-FFF2-40B4-BE49-F238E27FC236}">
                <a16:creationId xmlns:a16="http://schemas.microsoft.com/office/drawing/2014/main" id="{AFC05F56-21FC-4581-B45B-1C95E4AF3F4E}"/>
              </a:ext>
            </a:extLst>
          </p:cNvPr>
          <p:cNvSpPr>
            <a:spLocks noGrp="1"/>
          </p:cNvSpPr>
          <p:nvPr>
            <p:ph idx="1"/>
          </p:nvPr>
        </p:nvSpPr>
        <p:spPr>
          <a:xfrm>
            <a:off x="1097280" y="1807634"/>
            <a:ext cx="10058400" cy="4023360"/>
          </a:xfrm>
        </p:spPr>
        <p:txBody>
          <a:bodyPr anchor="ctr">
            <a:normAutofit/>
          </a:bodyPr>
          <a:lstStyle/>
          <a:p>
            <a:pPr marL="0" indent="0">
              <a:buNone/>
            </a:pPr>
            <a:r>
              <a:rPr lang="en-CA" sz="2800" dirty="0"/>
              <a:t> </a:t>
            </a:r>
          </a:p>
          <a:p>
            <a:pPr marL="514350" indent="-514350">
              <a:buFont typeface="+mj-lt"/>
              <a:buAutoNum type="arabicPeriod"/>
            </a:pPr>
            <a:r>
              <a:rPr lang="en-US"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Finalize the Terms of Reference for the Steering Committee (SC) </a:t>
            </a:r>
            <a:endParaRPr lang="en-CA"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r>
              <a:rPr lang="en-US"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Finalize white paper targeted to Public Safety Canada, F/P/T Ministers /DMs/ ADM’s </a:t>
            </a:r>
            <a:endParaRPr lang="en-CA"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r>
              <a:rPr lang="en-US"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Reach out to PSC to gauge their interest in this initiative  </a:t>
            </a:r>
            <a:endParaRPr lang="en-CA"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r>
              <a:rPr lang="en-US"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Develop budgets to support the SC’s plan  </a:t>
            </a:r>
            <a:endParaRPr lang="en-CA"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r>
              <a:rPr lang="en-US"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Engage potential sources of funding to support the initiatives below. Besides PSC, what other sources could be explored?  </a:t>
            </a:r>
            <a:endParaRPr lang="en-CA"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r>
              <a:rPr lang="en-US"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Engage CPKN’s National Advisory Committee’s sub-committee on competencies to be the working group for this SC </a:t>
            </a:r>
            <a:endParaRPr lang="en-CA"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endParaRPr lang="en-CA" sz="2800" dirty="0"/>
          </a:p>
        </p:txBody>
      </p:sp>
      <p:pic>
        <p:nvPicPr>
          <p:cNvPr id="4" name="Picture 3">
            <a:extLst>
              <a:ext uri="{FF2B5EF4-FFF2-40B4-BE49-F238E27FC236}">
                <a16:creationId xmlns:a16="http://schemas.microsoft.com/office/drawing/2014/main" id="{1D4B5C96-535A-488C-B759-E569010E17CA}"/>
              </a:ext>
            </a:extLst>
          </p:cNvPr>
          <p:cNvPicPr>
            <a:picLocks noChangeAspect="1"/>
          </p:cNvPicPr>
          <p:nvPr/>
        </p:nvPicPr>
        <p:blipFill>
          <a:blip r:embed="rId3"/>
          <a:stretch>
            <a:fillRect/>
          </a:stretch>
        </p:blipFill>
        <p:spPr>
          <a:xfrm>
            <a:off x="4691172" y="5598244"/>
            <a:ext cx="2870615" cy="541700"/>
          </a:xfrm>
          <a:prstGeom prst="rect">
            <a:avLst/>
          </a:prstGeom>
        </p:spPr>
      </p:pic>
    </p:spTree>
    <p:extLst>
      <p:ext uri="{BB962C8B-B14F-4D97-AF65-F5344CB8AC3E}">
        <p14:creationId xmlns:p14="http://schemas.microsoft.com/office/powerpoint/2010/main" val="4087951426"/>
      </p:ext>
    </p:extLst>
  </p:cSld>
  <p:clrMapOvr>
    <a:masterClrMapping/>
  </p:clrMapOvr>
</p:sld>
</file>

<file path=ppt/theme/theme1.xml><?xml version="1.0" encoding="utf-8"?>
<a:theme xmlns:a="http://schemas.openxmlformats.org/drawingml/2006/main" name="Retrospect">
  <a:themeElements>
    <a:clrScheme name="Custom 10">
      <a:dk1>
        <a:srgbClr val="4A4A4A"/>
      </a:dk1>
      <a:lt1>
        <a:sysClr val="window" lastClr="FFFFFF"/>
      </a:lt1>
      <a:dk2>
        <a:srgbClr val="4A4A4A"/>
      </a:dk2>
      <a:lt2>
        <a:srgbClr val="CCDDEA"/>
      </a:lt2>
      <a:accent1>
        <a:srgbClr val="D9534F"/>
      </a:accent1>
      <a:accent2>
        <a:srgbClr val="005CA8"/>
      </a:accent2>
      <a:accent3>
        <a:srgbClr val="F7B72B"/>
      </a:accent3>
      <a:accent4>
        <a:srgbClr val="4A4A4A"/>
      </a:accent4>
      <a:accent5>
        <a:srgbClr val="428BCA"/>
      </a:accent5>
      <a:accent6>
        <a:srgbClr val="F7B72B"/>
      </a:accent6>
      <a:hlink>
        <a:srgbClr val="428BCA"/>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171EE6389DF9439132FD77F458B3E3" ma:contentTypeVersion="13" ma:contentTypeDescription="Create a new document." ma:contentTypeScope="" ma:versionID="0ad882e2e551d6e5eefc2a4a526ca210">
  <xsd:schema xmlns:xsd="http://www.w3.org/2001/XMLSchema" xmlns:xs="http://www.w3.org/2001/XMLSchema" xmlns:p="http://schemas.microsoft.com/office/2006/metadata/properties" xmlns:ns3="23f6e1f0-5e63-48a9-ac4d-fbf4ec3caa53" xmlns:ns4="6e48716d-a59e-40f9-b7ee-17e97f47c32c" targetNamespace="http://schemas.microsoft.com/office/2006/metadata/properties" ma:root="true" ma:fieldsID="98f3f9be02c0b28a17ae4bc1111c0626" ns3:_="" ns4:_="">
    <xsd:import namespace="23f6e1f0-5e63-48a9-ac4d-fbf4ec3caa53"/>
    <xsd:import namespace="6e48716d-a59e-40f9-b7ee-17e97f47c32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f6e1f0-5e63-48a9-ac4d-fbf4ec3caa5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48716d-a59e-40f9-b7ee-17e97f47c32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798018-DA53-4BD5-9FEC-D394C8E87C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f6e1f0-5e63-48a9-ac4d-fbf4ec3caa53"/>
    <ds:schemaRef ds:uri="6e48716d-a59e-40f9-b7ee-17e97f47c3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FF9FDA-8116-487D-85F2-CCC981444761}">
  <ds:schemaRefs>
    <ds:schemaRef ds:uri="http://purl.org/dc/terms/"/>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6e48716d-a59e-40f9-b7ee-17e97f47c32c"/>
    <ds:schemaRef ds:uri="23f6e1f0-5e63-48a9-ac4d-fbf4ec3caa53"/>
    <ds:schemaRef ds:uri="http://schemas.microsoft.com/office/2006/metadata/properties"/>
  </ds:schemaRefs>
</ds:datastoreItem>
</file>

<file path=customXml/itemProps3.xml><?xml version="1.0" encoding="utf-8"?>
<ds:datastoreItem xmlns:ds="http://schemas.openxmlformats.org/officeDocument/2006/customXml" ds:itemID="{F2CF8FFC-A635-4E87-964B-E749F1C1A3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5573</TotalTime>
  <Words>692</Words>
  <Application>Microsoft Office PowerPoint</Application>
  <PresentationFormat>Widescreen</PresentationFormat>
  <Paragraphs>83</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Fira Sans</vt:lpstr>
      <vt:lpstr>Kapra Regular</vt:lpstr>
      <vt:lpstr>Wingdings</vt:lpstr>
      <vt:lpstr>Retrospect</vt:lpstr>
      <vt:lpstr>Session 4: Developing Basic Constable Competencies – a Case Study</vt:lpstr>
      <vt:lpstr>Meet the Competency Sub-committee</vt:lpstr>
      <vt:lpstr>Mandate</vt:lpstr>
      <vt:lpstr>Initiatives</vt:lpstr>
      <vt:lpstr>NAC Competency Sub-Committee Projects</vt:lpstr>
      <vt:lpstr>Quick History</vt:lpstr>
      <vt:lpstr>National Steering Committee (NSC) </vt:lpstr>
      <vt:lpstr>NSC Terms of Reference</vt:lpstr>
      <vt:lpstr>Action Plan for CBM</vt:lpstr>
      <vt:lpstr>Recent Activity</vt:lpstr>
      <vt:lpstr>Developing Basic Constable Competencies: A Case Study</vt:lpstr>
      <vt:lpstr>Meet the Speakers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 Developing Basic Constable Competencies – a Case Study</dc:title>
  <dc:creator>Sidney Reid</dc:creator>
  <cp:lastModifiedBy>Sidney Reid</cp:lastModifiedBy>
  <cp:revision>5</cp:revision>
  <dcterms:created xsi:type="dcterms:W3CDTF">2020-09-22T19:07:11Z</dcterms:created>
  <dcterms:modified xsi:type="dcterms:W3CDTF">2020-09-28T15:34:42Z</dcterms:modified>
</cp:coreProperties>
</file>