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6" r:id="rId3"/>
    <p:sldId id="268" r:id="rId4"/>
    <p:sldId id="271" r:id="rId5"/>
    <p:sldId id="265" r:id="rId6"/>
    <p:sldId id="270" r:id="rId7"/>
    <p:sldId id="269" r:id="rId8"/>
    <p:sldId id="267" r:id="rId9"/>
    <p:sldId id="260"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069" autoAdjust="0"/>
  </p:normalViewPr>
  <p:slideViewPr>
    <p:cSldViewPr showGuides="1">
      <p:cViewPr varScale="1">
        <p:scale>
          <a:sx n="91" d="100"/>
          <a:sy n="91" d="100"/>
        </p:scale>
        <p:origin x="52" y="12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5E544E-B1B6-4641-8968-1ED4C363124F}" type="datetimeFigureOut">
              <a:rPr lang="en-CA" smtClean="0"/>
              <a:t>2020-09-28</a:t>
            </a:fld>
            <a:endParaRPr lang="en-CA"/>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77381EF-93A8-437B-8DDB-B968AD976E01}" type="slidenum">
              <a:rPr lang="en-CA" smtClean="0"/>
              <a:t>‹#›</a:t>
            </a:fld>
            <a:endParaRPr lang="en-CA"/>
          </a:p>
        </p:txBody>
      </p:sp>
    </p:spTree>
    <p:extLst>
      <p:ext uri="{BB962C8B-B14F-4D97-AF65-F5344CB8AC3E}">
        <p14:creationId xmlns:p14="http://schemas.microsoft.com/office/powerpoint/2010/main" val="2249332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08B0D68-4AD8-4DE5-95A2-D80DAA020BB9}" type="datetimeFigureOut">
              <a:rPr lang="en-CA" smtClean="0"/>
              <a:t>2020-09-28</a:t>
            </a:fld>
            <a:endParaRPr lang="en-CA"/>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D662FF0-ACF0-4DE3-BBBB-6A057A725822}" type="slidenum">
              <a:rPr lang="en-CA" smtClean="0"/>
              <a:t>‹#›</a:t>
            </a:fld>
            <a:endParaRPr lang="en-CA"/>
          </a:p>
        </p:txBody>
      </p:sp>
    </p:spTree>
    <p:extLst>
      <p:ext uri="{BB962C8B-B14F-4D97-AF65-F5344CB8AC3E}">
        <p14:creationId xmlns:p14="http://schemas.microsoft.com/office/powerpoint/2010/main" val="2105904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baseline="0" dirty="0" smtClean="0"/>
          </a:p>
          <a:p>
            <a:r>
              <a:rPr lang="en-CA" dirty="0" smtClean="0"/>
              <a:t>Thank-you</a:t>
            </a:r>
          </a:p>
          <a:p>
            <a:pPr marL="171450" indent="-171450">
              <a:buFont typeface="Arial" panose="020B0604020202020204" pitchFamily="34" charset="0"/>
              <a:buChar char="•"/>
            </a:pPr>
            <a:r>
              <a:rPr lang="en-CA" dirty="0" smtClean="0"/>
              <a:t>Betty for inviting me to the panel for an opportunity to share our experience</a:t>
            </a:r>
          </a:p>
          <a:p>
            <a:pPr marL="171450" indent="-171450">
              <a:buFont typeface="Arial" panose="020B0604020202020204" pitchFamily="34" charset="0"/>
              <a:buChar char="•"/>
            </a:pPr>
            <a:r>
              <a:rPr lang="en-CA" dirty="0" smtClean="0"/>
              <a:t>the JIBC team who pulled together to make it happen</a:t>
            </a:r>
            <a:r>
              <a:rPr lang="en-CA" baseline="0" dirty="0" smtClean="0"/>
              <a:t> in a very short timeframe</a:t>
            </a:r>
            <a:endParaRPr lang="en-CA" dirty="0"/>
          </a:p>
        </p:txBody>
      </p:sp>
      <p:sp>
        <p:nvSpPr>
          <p:cNvPr id="4" name="Slide Number Placeholder 3"/>
          <p:cNvSpPr>
            <a:spLocks noGrp="1"/>
          </p:cNvSpPr>
          <p:nvPr>
            <p:ph type="sldNum" sz="quarter" idx="10"/>
          </p:nvPr>
        </p:nvSpPr>
        <p:spPr/>
        <p:txBody>
          <a:bodyPr/>
          <a:lstStyle/>
          <a:p>
            <a:fld id="{5D662FF0-ACF0-4DE3-BBBB-6A057A725822}" type="slidenum">
              <a:rPr lang="en-CA" smtClean="0"/>
              <a:t>1</a:t>
            </a:fld>
            <a:endParaRPr lang="en-CA"/>
          </a:p>
        </p:txBody>
      </p:sp>
    </p:spTree>
    <p:extLst>
      <p:ext uri="{BB962C8B-B14F-4D97-AF65-F5344CB8AC3E}">
        <p14:creationId xmlns:p14="http://schemas.microsoft.com/office/powerpoint/2010/main" val="2796686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Session Three: COVID-19 and the Pivot to Virtual Learning</a:t>
            </a:r>
          </a:p>
          <a:p>
            <a:r>
              <a:rPr lang="en-US" sz="1200" b="0" i="0" kern="1200" dirty="0" smtClean="0">
                <a:solidFill>
                  <a:schemeClr val="tx1"/>
                </a:solidFill>
                <a:effectLst/>
                <a:latin typeface="+mn-lt"/>
                <a:ea typeface="+mn-ea"/>
                <a:cs typeface="+mn-cs"/>
              </a:rPr>
              <a:t>In this session, we will explore how police training units responded to COVID19 and turned training challenges into opportunities. What strategies were employed to quickly pivot training to virtual spaces? How were challenges addressed</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I want to first speak about our pre-COVID experience with online</a:t>
            </a:r>
            <a:r>
              <a:rPr lang="en-US" sz="1200" b="0" i="0" kern="1200" baseline="0" dirty="0" smtClean="0">
                <a:solidFill>
                  <a:schemeClr val="tx1"/>
                </a:solidFill>
                <a:effectLst/>
                <a:latin typeface="+mn-lt"/>
                <a:ea typeface="+mn-ea"/>
                <a:cs typeface="+mn-cs"/>
              </a:rPr>
              <a:t> learning, and how we leveraged that to our shift to virtual classroom</a:t>
            </a:r>
            <a:endParaRPr lang="en-US"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CA" dirty="0"/>
          </a:p>
        </p:txBody>
      </p:sp>
      <p:sp>
        <p:nvSpPr>
          <p:cNvPr id="4" name="Slide Number Placeholder 3"/>
          <p:cNvSpPr>
            <a:spLocks noGrp="1"/>
          </p:cNvSpPr>
          <p:nvPr>
            <p:ph type="sldNum" sz="quarter" idx="10"/>
          </p:nvPr>
        </p:nvSpPr>
        <p:spPr/>
        <p:txBody>
          <a:bodyPr/>
          <a:lstStyle/>
          <a:p>
            <a:fld id="{5D662FF0-ACF0-4DE3-BBBB-6A057A725822}" type="slidenum">
              <a:rPr lang="en-CA" smtClean="0"/>
              <a:t>2</a:t>
            </a:fld>
            <a:endParaRPr lang="en-CA"/>
          </a:p>
        </p:txBody>
      </p:sp>
    </p:spTree>
    <p:extLst>
      <p:ext uri="{BB962C8B-B14F-4D97-AF65-F5344CB8AC3E}">
        <p14:creationId xmlns:p14="http://schemas.microsoft.com/office/powerpoint/2010/main" val="197165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aseline="0" dirty="0" smtClean="0"/>
              <a:t>Seconded instructors bring up to date experiences</a:t>
            </a:r>
          </a:p>
          <a:p>
            <a:pPr marL="171450" indent="-171450">
              <a:buFont typeface="Arial" panose="020B0604020202020204" pitchFamily="34" charset="0"/>
              <a:buChar char="•"/>
            </a:pPr>
            <a:r>
              <a:rPr lang="en-CA" baseline="0" dirty="0" smtClean="0"/>
              <a:t>Sessional instructors bring experience and confidence in active learning teaching skills</a:t>
            </a:r>
          </a:p>
          <a:p>
            <a:pPr marL="171450" indent="-171450">
              <a:buFont typeface="Arial" panose="020B0604020202020204" pitchFamily="34" charset="0"/>
              <a:buChar char="•"/>
            </a:pPr>
            <a:r>
              <a:rPr lang="en-CA" baseline="0" dirty="0" smtClean="0"/>
              <a:t>Wide range of computer literacy, but very willing to learn</a:t>
            </a:r>
            <a:endParaRPr lang="en-CA" baseline="0" dirty="0" smtClean="0"/>
          </a:p>
        </p:txBody>
      </p:sp>
      <p:sp>
        <p:nvSpPr>
          <p:cNvPr id="4" name="Slide Number Placeholder 3"/>
          <p:cNvSpPr>
            <a:spLocks noGrp="1"/>
          </p:cNvSpPr>
          <p:nvPr>
            <p:ph type="sldNum" sz="quarter" idx="10"/>
          </p:nvPr>
        </p:nvSpPr>
        <p:spPr/>
        <p:txBody>
          <a:bodyPr/>
          <a:lstStyle/>
          <a:p>
            <a:fld id="{5D662FF0-ACF0-4DE3-BBBB-6A057A725822}" type="slidenum">
              <a:rPr lang="en-CA" smtClean="0"/>
              <a:t>3</a:t>
            </a:fld>
            <a:endParaRPr lang="en-CA"/>
          </a:p>
        </p:txBody>
      </p:sp>
    </p:spTree>
    <p:extLst>
      <p:ext uri="{BB962C8B-B14F-4D97-AF65-F5344CB8AC3E}">
        <p14:creationId xmlns:p14="http://schemas.microsoft.com/office/powerpoint/2010/main" val="182648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u="sng" baseline="0" dirty="0" smtClean="0"/>
              <a:t>New recruit training</a:t>
            </a:r>
            <a:r>
              <a:rPr lang="en-CA" baseline="0" dirty="0" smtClean="0"/>
              <a:t> to build foundational knowledge during multi-week training </a:t>
            </a:r>
          </a:p>
          <a:p>
            <a:endParaRPr lang="en-CA" baseline="0" dirty="0" smtClean="0"/>
          </a:p>
          <a:p>
            <a:r>
              <a:rPr lang="en-CA" baseline="0" dirty="0" smtClean="0"/>
              <a:t>pre-COVID</a:t>
            </a:r>
            <a:r>
              <a:rPr lang="en-CA" baseline="0" dirty="0" smtClean="0"/>
              <a:t>: both asynchronous and synchronous online use of content in Blackboard:</a:t>
            </a:r>
          </a:p>
          <a:p>
            <a:endParaRPr lang="en-CA" baseline="0" dirty="0" smtClean="0"/>
          </a:p>
          <a:p>
            <a:pPr marL="171450" indent="-171450">
              <a:buFont typeface="Arial" panose="020B0604020202020204" pitchFamily="34" charset="0"/>
              <a:buChar char="•"/>
            </a:pPr>
            <a:r>
              <a:rPr lang="en-CA" u="sng" dirty="0" smtClean="0"/>
              <a:t>Asynchronous</a:t>
            </a:r>
            <a:r>
              <a:rPr lang="en-CA" dirty="0" smtClean="0"/>
              <a:t>: </a:t>
            </a:r>
          </a:p>
          <a:p>
            <a:pPr marL="628650" lvl="1" indent="-171450">
              <a:buFont typeface="Arial" panose="020B0604020202020204" pitchFamily="34" charset="0"/>
              <a:buChar char="•"/>
            </a:pPr>
            <a:r>
              <a:rPr lang="en-CA" dirty="0" smtClean="0"/>
              <a:t>Pre-read, </a:t>
            </a:r>
            <a:r>
              <a:rPr lang="en-CA" baseline="0" dirty="0" smtClean="0"/>
              <a:t>quizzes, </a:t>
            </a:r>
          </a:p>
          <a:p>
            <a:pPr marL="628650" lvl="1" indent="-171450">
              <a:buFont typeface="Arial" panose="020B0604020202020204" pitchFamily="34" charset="0"/>
              <a:buChar char="•"/>
            </a:pPr>
            <a:r>
              <a:rPr lang="en-CA" baseline="0" dirty="0" smtClean="0"/>
              <a:t>discussion boards, </a:t>
            </a:r>
          </a:p>
          <a:p>
            <a:pPr marL="628650" lvl="1" indent="-171450">
              <a:buFont typeface="Arial" panose="020B0604020202020204" pitchFamily="34" charset="0"/>
              <a:buChar char="•"/>
            </a:pPr>
            <a:r>
              <a:rPr lang="en-CA" dirty="0" smtClean="0"/>
              <a:t>Articulate Storyline</a:t>
            </a:r>
            <a:r>
              <a:rPr lang="en-CA" baseline="0" dirty="0" smtClean="0"/>
              <a:t> modules with knowledge checks, and</a:t>
            </a:r>
          </a:p>
          <a:p>
            <a:pPr marL="628650" lvl="1" indent="-171450">
              <a:buFont typeface="Arial" panose="020B0604020202020204" pitchFamily="34" charset="0"/>
              <a:buChar char="•"/>
            </a:pPr>
            <a:r>
              <a:rPr lang="en-CA" baseline="0" dirty="0" smtClean="0"/>
              <a:t>CPKN courses</a:t>
            </a:r>
          </a:p>
          <a:p>
            <a:pPr marL="628650" lvl="1" indent="-171450">
              <a:buFont typeface="Arial" panose="020B0604020202020204" pitchFamily="34" charset="0"/>
              <a:buChar char="•"/>
            </a:pPr>
            <a:endParaRPr lang="en-CA" baseline="0" dirty="0" smtClean="0"/>
          </a:p>
          <a:p>
            <a:pPr marL="171450" indent="-171450">
              <a:buFont typeface="Arial" panose="020B0604020202020204" pitchFamily="34" charset="0"/>
              <a:buChar char="•"/>
            </a:pPr>
            <a:r>
              <a:rPr lang="en-CA" u="sng" baseline="0" dirty="0" smtClean="0"/>
              <a:t>Synchronous: aka ‘laptop campus</a:t>
            </a:r>
            <a:r>
              <a:rPr lang="en-CA" baseline="0" dirty="0" smtClean="0"/>
              <a:t>’: </a:t>
            </a:r>
          </a:p>
          <a:p>
            <a:pPr marL="628650" lvl="1" indent="-171450">
              <a:buFont typeface="Arial" panose="020B0604020202020204" pitchFamily="34" charset="0"/>
              <a:buChar char="•"/>
            </a:pPr>
            <a:r>
              <a:rPr lang="en-CA" baseline="0" dirty="0" smtClean="0"/>
              <a:t>access content for case studies; </a:t>
            </a:r>
          </a:p>
          <a:p>
            <a:pPr marL="628650" lvl="1" indent="-171450">
              <a:buFont typeface="Arial" panose="020B0604020202020204" pitchFamily="34" charset="0"/>
              <a:buChar char="•"/>
            </a:pPr>
            <a:r>
              <a:rPr lang="en-CA" baseline="0" dirty="0" smtClean="0"/>
              <a:t>in PRAXIS for investigation simulations</a:t>
            </a:r>
          </a:p>
          <a:p>
            <a:endParaRPr lang="en-US" dirty="0"/>
          </a:p>
        </p:txBody>
      </p:sp>
      <p:sp>
        <p:nvSpPr>
          <p:cNvPr id="4" name="Slide Number Placeholder 3"/>
          <p:cNvSpPr>
            <a:spLocks noGrp="1"/>
          </p:cNvSpPr>
          <p:nvPr>
            <p:ph type="sldNum" sz="quarter" idx="10"/>
          </p:nvPr>
        </p:nvSpPr>
        <p:spPr/>
        <p:txBody>
          <a:bodyPr/>
          <a:lstStyle/>
          <a:p>
            <a:fld id="{5B0E49C0-E150-4F72-BB3F-8341DFDE4CF0}" type="slidenum">
              <a:rPr lang="en-US" smtClean="0"/>
              <a:t>4</a:t>
            </a:fld>
            <a:endParaRPr lang="en-US"/>
          </a:p>
        </p:txBody>
      </p:sp>
    </p:spTree>
    <p:extLst>
      <p:ext uri="{BB962C8B-B14F-4D97-AF65-F5344CB8AC3E}">
        <p14:creationId xmlns:p14="http://schemas.microsoft.com/office/powerpoint/2010/main" val="4175812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smtClean="0"/>
              <a:t>As businesses were tasked with creating COVID19 mitigation strategies, schools were exploring online delivery to reduce</a:t>
            </a:r>
            <a:r>
              <a:rPr lang="en-CA" baseline="0" dirty="0" smtClean="0"/>
              <a:t> risk of</a:t>
            </a:r>
            <a:r>
              <a:rPr lang="en-CA" dirty="0" smtClean="0"/>
              <a:t> exposure and to enhance safety. </a:t>
            </a:r>
            <a:r>
              <a:rPr lang="en-CA" dirty="0" smtClean="0"/>
              <a:t>Guided by public health and WorkSafeBC protocols to ‘flatten the curve’ and reduce transmission</a:t>
            </a:r>
            <a:r>
              <a:rPr lang="en-CA" baseline="0" dirty="0" smtClean="0"/>
              <a:t> for the safety of the recruits and all concerned; JIBC mitigation Plan.</a:t>
            </a:r>
          </a:p>
          <a:p>
            <a:pPr marL="0" indent="0">
              <a:buFont typeface="Arial" panose="020B0604020202020204" pitchFamily="34" charset="0"/>
              <a:buNone/>
            </a:pPr>
            <a:endParaRPr lang="en-CA" baseline="0" dirty="0" smtClean="0"/>
          </a:p>
          <a:p>
            <a:pPr marL="0" indent="0">
              <a:buFont typeface="Arial" panose="020B0604020202020204" pitchFamily="34" charset="0"/>
              <a:buNone/>
            </a:pPr>
            <a:r>
              <a:rPr lang="en-CA" baseline="0" dirty="0" smtClean="0"/>
              <a:t>COVID shift from f2f classroom to virtual classroom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BI: We </a:t>
            </a:r>
            <a:r>
              <a:rPr lang="en-CA" baseline="0" dirty="0" smtClean="0"/>
              <a:t>increased our use of Blackboard tools such as the ‘Discussion Board’ – ‘texting’ for synchronous communication. Wasn’t ideal, but it worked.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smtClean="0"/>
              <a:t>JIBC quickly</a:t>
            </a:r>
            <a:r>
              <a:rPr lang="en-CA" baseline="0" dirty="0" smtClean="0"/>
              <a:t> completed a</a:t>
            </a:r>
            <a:r>
              <a:rPr lang="en-CA" dirty="0" smtClean="0"/>
              <a:t> privacy impact analysis - PIA and purchase</a:t>
            </a:r>
            <a:r>
              <a:rPr lang="en-CA" baseline="0" dirty="0" smtClean="0"/>
              <a:t> to </a:t>
            </a:r>
            <a:r>
              <a:rPr lang="en-CA" dirty="0" smtClean="0"/>
              <a:t>make Collaborate Ultra available to  us</a:t>
            </a:r>
            <a:r>
              <a:rPr lang="en-CA" dirty="0" smtClean="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smtClean="0"/>
              <a:t>BIII: We moved case studies (normally distributed thru Block II)</a:t>
            </a:r>
            <a:r>
              <a:rPr lang="en-CA" baseline="0" dirty="0" smtClean="0"/>
              <a:t> into the first two weeks in Collaborate</a:t>
            </a:r>
            <a:endParaRPr lang="en-CA"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CA" dirty="0"/>
          </a:p>
        </p:txBody>
      </p:sp>
      <p:sp>
        <p:nvSpPr>
          <p:cNvPr id="4" name="Slide Number Placeholder 3"/>
          <p:cNvSpPr>
            <a:spLocks noGrp="1"/>
          </p:cNvSpPr>
          <p:nvPr>
            <p:ph type="sldNum" sz="quarter" idx="10"/>
          </p:nvPr>
        </p:nvSpPr>
        <p:spPr/>
        <p:txBody>
          <a:bodyPr/>
          <a:lstStyle/>
          <a:p>
            <a:fld id="{5D662FF0-ACF0-4DE3-BBBB-6A057A725822}" type="slidenum">
              <a:rPr lang="en-CA" smtClean="0"/>
              <a:t>5</a:t>
            </a:fld>
            <a:endParaRPr lang="en-CA"/>
          </a:p>
        </p:txBody>
      </p:sp>
    </p:spTree>
    <p:extLst>
      <p:ext uri="{BB962C8B-B14F-4D97-AF65-F5344CB8AC3E}">
        <p14:creationId xmlns:p14="http://schemas.microsoft.com/office/powerpoint/2010/main" val="3482848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baseline="0" dirty="0" smtClean="0"/>
              <a:t>PRE – CLASS activity: </a:t>
            </a:r>
          </a:p>
          <a:p>
            <a:pPr marL="171450" indent="-171450">
              <a:buFont typeface="Arial" panose="020B0604020202020204" pitchFamily="34" charset="0"/>
              <a:buChar char="•"/>
            </a:pPr>
            <a:r>
              <a:rPr lang="en-CA" baseline="0" dirty="0" smtClean="0"/>
              <a:t>Complete pre-reading and knowledge checks independently, in Blackboard </a:t>
            </a:r>
          </a:p>
          <a:p>
            <a:endParaRPr lang="en-CA" baseline="0" dirty="0" smtClean="0"/>
          </a:p>
          <a:p>
            <a:r>
              <a:rPr lang="en-CA" u="sng" baseline="0" dirty="0" smtClean="0"/>
              <a:t>CLASS activity:</a:t>
            </a:r>
          </a:p>
          <a:p>
            <a:pPr marL="171450" indent="-171450">
              <a:buFont typeface="Arial" panose="020B0604020202020204" pitchFamily="34" charset="0"/>
              <a:buChar char="•"/>
            </a:pPr>
            <a:r>
              <a:rPr lang="en-CA" baseline="0" dirty="0" smtClean="0"/>
              <a:t>In a F2F case studies classroom – 6 recruits seated around a table, log into Blackboard to read and discuss resources for a tabletop exercise. Instructors circulate to ensure everyone is on track.</a:t>
            </a:r>
          </a:p>
          <a:p>
            <a:endParaRPr lang="en-CA" baseline="0" dirty="0" smtClean="0"/>
          </a:p>
          <a:p>
            <a:pPr marL="171450" indent="-171450">
              <a:buFont typeface="Arial" panose="020B0604020202020204" pitchFamily="34" charset="0"/>
              <a:buChar char="•"/>
            </a:pPr>
            <a:r>
              <a:rPr lang="en-CA" b="1" baseline="0" dirty="0" smtClean="0"/>
              <a:t>In Collaborate virtual classroom </a:t>
            </a:r>
            <a:r>
              <a:rPr lang="en-CA" baseline="0" dirty="0" smtClean="0"/>
              <a:t>– 6 recruits go into a breakout room, and access Blackboard for the same resources. Instructors visit each breakout to ensure everyone is on track.</a:t>
            </a:r>
          </a:p>
          <a:p>
            <a:endParaRPr lang="en-CA" dirty="0" smtClean="0"/>
          </a:p>
          <a:p>
            <a:r>
              <a:rPr lang="en-CA" u="sng" dirty="0" smtClean="0"/>
              <a:t>POST – CLASS action:</a:t>
            </a:r>
          </a:p>
          <a:p>
            <a:pPr marL="171450" indent="-171450">
              <a:buFont typeface="Arial" panose="020B0604020202020204" pitchFamily="34" charset="0"/>
              <a:buChar char="•"/>
            </a:pPr>
            <a:r>
              <a:rPr lang="en-CA" dirty="0" smtClean="0"/>
              <a:t>Apply learning in practical's,</a:t>
            </a:r>
            <a:r>
              <a:rPr lang="en-CA" baseline="0" dirty="0" smtClean="0"/>
              <a:t> scenarios, exams, etc.</a:t>
            </a:r>
          </a:p>
          <a:p>
            <a:pPr marL="171450" indent="-171450">
              <a:buFont typeface="Arial" panose="020B0604020202020204" pitchFamily="34" charset="0"/>
              <a:buChar char="•"/>
            </a:pPr>
            <a:endParaRPr lang="en-CA" baseline="0" dirty="0" smtClean="0"/>
          </a:p>
          <a:p>
            <a:pPr marL="0" indent="0">
              <a:buFont typeface="Arial" panose="020B0604020202020204" pitchFamily="34" charset="0"/>
              <a:buNone/>
            </a:pPr>
            <a:r>
              <a:rPr lang="en-CA" b="1" baseline="0" dirty="0" smtClean="0"/>
              <a:t>We retained the curriculum design -- learning goals and outcomes; just changed the tool.</a:t>
            </a:r>
            <a:endParaRPr lang="en-CA" b="1" dirty="0"/>
          </a:p>
        </p:txBody>
      </p:sp>
      <p:sp>
        <p:nvSpPr>
          <p:cNvPr id="4" name="Slide Number Placeholder 3"/>
          <p:cNvSpPr>
            <a:spLocks noGrp="1"/>
          </p:cNvSpPr>
          <p:nvPr>
            <p:ph type="sldNum" sz="quarter" idx="10"/>
          </p:nvPr>
        </p:nvSpPr>
        <p:spPr/>
        <p:txBody>
          <a:bodyPr/>
          <a:lstStyle/>
          <a:p>
            <a:fld id="{5D662FF0-ACF0-4DE3-BBBB-6A057A725822}" type="slidenum">
              <a:rPr lang="en-CA" smtClean="0"/>
              <a:t>6</a:t>
            </a:fld>
            <a:endParaRPr lang="en-CA"/>
          </a:p>
        </p:txBody>
      </p:sp>
    </p:spTree>
    <p:extLst>
      <p:ext uri="{BB962C8B-B14F-4D97-AF65-F5344CB8AC3E}">
        <p14:creationId xmlns:p14="http://schemas.microsoft.com/office/powerpoint/2010/main" val="2808365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CA" dirty="0" smtClean="0"/>
          </a:p>
          <a:p>
            <a:pPr marL="171450" indent="-171450">
              <a:buFont typeface="Arial" panose="020B0604020202020204" pitchFamily="34" charset="0"/>
              <a:buChar char="•"/>
            </a:pPr>
            <a:r>
              <a:rPr lang="en-CA" baseline="0" dirty="0" smtClean="0"/>
              <a:t>Collaborate for Online learning, </a:t>
            </a:r>
            <a:r>
              <a:rPr lang="en-CA" baseline="0" dirty="0" smtClean="0"/>
              <a:t>currently approx. 20% or one day per week</a:t>
            </a:r>
          </a:p>
          <a:p>
            <a:pPr marL="171450" indent="-171450">
              <a:buFont typeface="Arial" panose="020B0604020202020204" pitchFamily="34" charset="0"/>
              <a:buChar char="•"/>
            </a:pPr>
            <a:r>
              <a:rPr lang="en-CA" baseline="0" dirty="0" smtClean="0"/>
              <a:t>online </a:t>
            </a:r>
            <a:r>
              <a:rPr lang="en-CA" baseline="0" dirty="0" smtClean="0"/>
              <a:t>mentor meetings, </a:t>
            </a:r>
          </a:p>
          <a:p>
            <a:endParaRPr lang="en-CA" dirty="0" smtClean="0"/>
          </a:p>
          <a:p>
            <a:r>
              <a:rPr lang="en-CA" dirty="0" smtClean="0"/>
              <a:t>Some</a:t>
            </a:r>
            <a:r>
              <a:rPr lang="en-CA" baseline="0" dirty="0" smtClean="0"/>
              <a:t> recruit training must be face to face.</a:t>
            </a:r>
            <a:endParaRPr lang="en-CA" dirty="0" smtClean="0"/>
          </a:p>
        </p:txBody>
      </p:sp>
      <p:sp>
        <p:nvSpPr>
          <p:cNvPr id="4" name="Slide Number Placeholder 3"/>
          <p:cNvSpPr>
            <a:spLocks noGrp="1"/>
          </p:cNvSpPr>
          <p:nvPr>
            <p:ph type="sldNum" sz="quarter" idx="10"/>
          </p:nvPr>
        </p:nvSpPr>
        <p:spPr/>
        <p:txBody>
          <a:bodyPr/>
          <a:lstStyle/>
          <a:p>
            <a:fld id="{5D662FF0-ACF0-4DE3-BBBB-6A057A725822}" type="slidenum">
              <a:rPr lang="en-CA" smtClean="0"/>
              <a:t>7</a:t>
            </a:fld>
            <a:endParaRPr lang="en-CA"/>
          </a:p>
        </p:txBody>
      </p:sp>
    </p:spTree>
    <p:extLst>
      <p:ext uri="{BB962C8B-B14F-4D97-AF65-F5344CB8AC3E}">
        <p14:creationId xmlns:p14="http://schemas.microsoft.com/office/powerpoint/2010/main" val="233114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smtClean="0"/>
              <a:t>Time:</a:t>
            </a:r>
          </a:p>
          <a:p>
            <a:pPr marL="171450" indent="-171450">
              <a:buFont typeface="Arial" panose="020B0604020202020204" pitchFamily="34" charset="0"/>
              <a:buChar char="•"/>
            </a:pPr>
            <a:r>
              <a:rPr lang="en-CA" dirty="0" smtClean="0"/>
              <a:t>COVID19</a:t>
            </a:r>
            <a:r>
              <a:rPr lang="en-CA" baseline="0" dirty="0" smtClean="0"/>
              <a:t> is unprecedented – everyone was under time pressures to act</a:t>
            </a:r>
          </a:p>
          <a:p>
            <a:pPr marL="171450" indent="-171450">
              <a:buFont typeface="Arial" panose="020B0604020202020204" pitchFamily="34" charset="0"/>
              <a:buChar char="•"/>
            </a:pPr>
            <a:r>
              <a:rPr lang="en-CA" baseline="0" dirty="0" smtClean="0"/>
              <a:t>Do not rush the PIA – get it done right and by someone who knows what they are doing</a:t>
            </a:r>
            <a:endParaRPr lang="en-CA"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Ensure equal access to technology – Connectivity issues / bandwidth issues and </a:t>
            </a:r>
            <a:r>
              <a:rPr lang="en-CA" b="1" baseline="0" dirty="0" smtClean="0"/>
              <a:t>FIREWALLS</a:t>
            </a:r>
          </a:p>
          <a:p>
            <a:endParaRPr lang="en-CA" dirty="0" smtClean="0"/>
          </a:p>
          <a:p>
            <a:r>
              <a:rPr lang="en-CA" u="sng" dirty="0" smtClean="0"/>
              <a:t>Instructors:</a:t>
            </a:r>
          </a:p>
          <a:p>
            <a:pPr marL="171450" indent="-171450">
              <a:buFont typeface="Arial" panose="020B0604020202020204" pitchFamily="34" charset="0"/>
              <a:buChar char="•"/>
            </a:pPr>
            <a:r>
              <a:rPr lang="en-CA" dirty="0" smtClean="0"/>
              <a:t>Some instructors adapted quickly and others required more time.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smtClean="0"/>
              <a:t>Some went rogue and used ZOOM had to be pulled back</a:t>
            </a:r>
            <a:endParaRPr lang="en-CA"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All instructors prefer F2F, AND resilient! Will likely continue to supplement F2F with a virtual classroom to enhance recruit success.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u="sng" dirty="0" smtClean="0"/>
              <a:t>Balancing risks: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smtClean="0"/>
              <a:t>Ongoing communication, guided by science,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u="sng" dirty="0" smtClean="0"/>
              <a:t>Reduced</a:t>
            </a:r>
            <a:r>
              <a:rPr lang="en-CA" u="sng" baseline="0" dirty="0" smtClean="0"/>
              <a:t> opportunity for behaviour checks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smtClean="0"/>
              <a:t>Put an increased focus</a:t>
            </a:r>
            <a:r>
              <a:rPr lang="en-CA" baseline="0" dirty="0" smtClean="0"/>
              <a:t> on behaviour checks in the 80% f2f</a:t>
            </a:r>
            <a:endParaRPr lang="en-CA" dirty="0" smtClean="0"/>
          </a:p>
        </p:txBody>
      </p:sp>
      <p:sp>
        <p:nvSpPr>
          <p:cNvPr id="4" name="Slide Number Placeholder 3"/>
          <p:cNvSpPr>
            <a:spLocks noGrp="1"/>
          </p:cNvSpPr>
          <p:nvPr>
            <p:ph type="sldNum" sz="quarter" idx="10"/>
          </p:nvPr>
        </p:nvSpPr>
        <p:spPr/>
        <p:txBody>
          <a:bodyPr/>
          <a:lstStyle/>
          <a:p>
            <a:fld id="{5D662FF0-ACF0-4DE3-BBBB-6A057A725822}" type="slidenum">
              <a:rPr lang="en-CA" smtClean="0"/>
              <a:t>8</a:t>
            </a:fld>
            <a:endParaRPr lang="en-CA"/>
          </a:p>
        </p:txBody>
      </p:sp>
    </p:spTree>
    <p:extLst>
      <p:ext uri="{BB962C8B-B14F-4D97-AF65-F5344CB8AC3E}">
        <p14:creationId xmlns:p14="http://schemas.microsoft.com/office/powerpoint/2010/main" val="945292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Buy in </a:t>
            </a:r>
            <a:endParaRPr lang="en-CA" dirty="0" smtClean="0"/>
          </a:p>
          <a:p>
            <a:endParaRPr lang="en-CA"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i="1" baseline="0" dirty="0" smtClean="0"/>
              <a:t>‘Collaborate is equally effective, and in some situations better than in class’.</a:t>
            </a:r>
            <a:r>
              <a:rPr lang="en-CA" sz="1200" i="1" kern="1200" dirty="0" smtClean="0">
                <a:solidFill>
                  <a:schemeClr val="tx1"/>
                </a:solidFill>
                <a:effectLst/>
                <a:latin typeface="+mn-lt"/>
                <a:ea typeface="+mn-ea"/>
                <a:cs typeface="+mn-cs"/>
              </a:rPr>
              <a:t> </a:t>
            </a:r>
            <a:endParaRPr lang="en-CA" sz="1200" i="1"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i="1" kern="1200" dirty="0" smtClean="0">
                <a:solidFill>
                  <a:schemeClr val="tx1"/>
                </a:solidFill>
                <a:effectLst/>
                <a:latin typeface="+mn-lt"/>
                <a:ea typeface="+mn-ea"/>
                <a:cs typeface="+mn-cs"/>
              </a:rPr>
              <a:t>‘Recruits are much more involved in discussions than with F2F.’ </a:t>
            </a:r>
            <a:r>
              <a:rPr lang="en-CA" sz="1200" i="0" kern="1200" dirty="0" smtClean="0">
                <a:solidFill>
                  <a:schemeClr val="tx1"/>
                </a:solidFill>
                <a:effectLst/>
                <a:latin typeface="+mn-lt"/>
                <a:ea typeface="+mn-ea"/>
                <a:cs typeface="+mn-cs"/>
              </a:rPr>
              <a:t>An unexpected Positive outcome</a:t>
            </a:r>
            <a:r>
              <a:rPr lang="en-CA" sz="1200" i="0" kern="1200" dirty="0" smtClean="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i="1" baseline="0" dirty="0" smtClean="0"/>
          </a:p>
          <a:p>
            <a:pPr marL="171450" indent="-171450">
              <a:buFont typeface="Arial" panose="020B0604020202020204" pitchFamily="34" charset="0"/>
              <a:buChar char="•"/>
            </a:pPr>
            <a:r>
              <a:rPr lang="en-CA" i="1" baseline="0" dirty="0" smtClean="0"/>
              <a:t>‘Blackboard Discussion Board is an excellent way to compile ideas from recruits’.</a:t>
            </a:r>
            <a:r>
              <a:rPr lang="en-CA" sz="1200" i="1" kern="1200" dirty="0" smtClean="0">
                <a:solidFill>
                  <a:schemeClr val="tx1"/>
                </a:solidFill>
                <a:effectLst/>
                <a:latin typeface="+mn-lt"/>
                <a:ea typeface="+mn-ea"/>
                <a:cs typeface="+mn-cs"/>
              </a:rPr>
              <a:t> </a:t>
            </a:r>
            <a:endParaRPr lang="en-CA" sz="1200" i="1"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CA" sz="1200" i="1"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CA" sz="1200" i="1" kern="1200" dirty="0" smtClean="0">
                <a:solidFill>
                  <a:schemeClr val="tx1"/>
                </a:solidFill>
                <a:effectLst/>
                <a:latin typeface="+mn-lt"/>
                <a:ea typeface="+mn-ea"/>
                <a:cs typeface="+mn-cs"/>
              </a:rPr>
              <a:t>Of the two weeks ‘self isolate on Collaborate: it was a great learning</a:t>
            </a:r>
            <a:r>
              <a:rPr lang="en-CA" sz="1200" i="1" kern="1200" baseline="0" dirty="0" smtClean="0">
                <a:solidFill>
                  <a:schemeClr val="tx1"/>
                </a:solidFill>
                <a:effectLst/>
                <a:latin typeface="+mn-lt"/>
                <a:ea typeface="+mn-ea"/>
                <a:cs typeface="+mn-cs"/>
              </a:rPr>
              <a:t> environment - </a:t>
            </a:r>
            <a:r>
              <a:rPr lang="en-CA" sz="1200" i="1" kern="1200" dirty="0" smtClean="0">
                <a:solidFill>
                  <a:schemeClr val="tx1"/>
                </a:solidFill>
                <a:effectLst/>
                <a:latin typeface="+mn-lt"/>
                <a:ea typeface="+mn-ea"/>
                <a:cs typeface="+mn-cs"/>
              </a:rPr>
              <a:t>brought our</a:t>
            </a:r>
            <a:r>
              <a:rPr lang="en-CA" sz="1200" i="1" kern="1200" baseline="0" dirty="0" smtClean="0">
                <a:solidFill>
                  <a:schemeClr val="tx1"/>
                </a:solidFill>
                <a:effectLst/>
                <a:latin typeface="+mn-lt"/>
                <a:ea typeface="+mn-ea"/>
                <a:cs typeface="+mn-cs"/>
              </a:rPr>
              <a:t> small group (x6) together because we had to figure things out for ourselves.’</a:t>
            </a:r>
            <a:endParaRPr lang="en-CA" sz="1200" i="1" kern="1200" dirty="0" smtClean="0">
              <a:solidFill>
                <a:schemeClr val="tx1"/>
              </a:solidFill>
              <a:effectLst/>
              <a:latin typeface="+mn-lt"/>
              <a:ea typeface="+mn-ea"/>
              <a:cs typeface="+mn-cs"/>
            </a:endParaRPr>
          </a:p>
          <a:p>
            <a:endParaRPr lang="en-CA" dirty="0" smtClean="0"/>
          </a:p>
          <a:p>
            <a:r>
              <a:rPr lang="en-CA" dirty="0" smtClean="0"/>
              <a:t>Instructors prefer F2F,</a:t>
            </a:r>
            <a:r>
              <a:rPr lang="en-CA" baseline="0" dirty="0" smtClean="0"/>
              <a:t> but have been encouraged by the virtual classroom option and will probably continue to use online to enhance their f2f teaching in a post COVIDF world.</a:t>
            </a:r>
            <a:endParaRPr lang="en-CA" dirty="0"/>
          </a:p>
        </p:txBody>
      </p:sp>
      <p:sp>
        <p:nvSpPr>
          <p:cNvPr id="4" name="Slide Number Placeholder 3"/>
          <p:cNvSpPr>
            <a:spLocks noGrp="1"/>
          </p:cNvSpPr>
          <p:nvPr>
            <p:ph type="sldNum" sz="quarter" idx="10"/>
          </p:nvPr>
        </p:nvSpPr>
        <p:spPr/>
        <p:txBody>
          <a:bodyPr/>
          <a:lstStyle/>
          <a:p>
            <a:fld id="{5D662FF0-ACF0-4DE3-BBBB-6A057A725822}" type="slidenum">
              <a:rPr lang="en-CA" smtClean="0"/>
              <a:t>9</a:t>
            </a:fld>
            <a:endParaRPr lang="en-CA"/>
          </a:p>
        </p:txBody>
      </p:sp>
    </p:spTree>
    <p:extLst>
      <p:ext uri="{BB962C8B-B14F-4D97-AF65-F5344CB8AC3E}">
        <p14:creationId xmlns:p14="http://schemas.microsoft.com/office/powerpoint/2010/main" val="2950055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Title 1"/>
          <p:cNvSpPr>
            <a:spLocks noGrp="1"/>
          </p:cNvSpPr>
          <p:nvPr>
            <p:ph type="ctrTitle" hasCustomPrompt="1"/>
          </p:nvPr>
        </p:nvSpPr>
        <p:spPr>
          <a:xfrm>
            <a:off x="2977116" y="3581401"/>
            <a:ext cx="5938284" cy="1143000"/>
          </a:xfrm>
          <a:prstGeom prst="rect">
            <a:avLst/>
          </a:prstGeom>
        </p:spPr>
        <p:txBody>
          <a:bodyPr>
            <a:normAutofit/>
          </a:bodyPr>
          <a:lstStyle>
            <a:lvl1pPr algn="l">
              <a:defRPr sz="4000">
                <a:solidFill>
                  <a:srgbClr val="004389"/>
                </a:solidFill>
                <a:latin typeface="Franklin Gothic Demi Cond" panose="020B0706030402020204" pitchFamily="34" charset="0"/>
              </a:defRPr>
            </a:lvl1pPr>
          </a:lstStyle>
          <a:p>
            <a:r>
              <a:rPr lang="en-US" dirty="0"/>
              <a:t>PRESENTATION TITLE</a:t>
            </a:r>
            <a:br>
              <a:rPr lang="en-US" dirty="0"/>
            </a:br>
            <a:r>
              <a:rPr lang="en-US" dirty="0"/>
              <a:t>2 LINES MAX.</a:t>
            </a:r>
          </a:p>
        </p:txBody>
      </p:sp>
      <p:sp>
        <p:nvSpPr>
          <p:cNvPr id="11" name="Subtitle 2"/>
          <p:cNvSpPr>
            <a:spLocks noGrp="1"/>
          </p:cNvSpPr>
          <p:nvPr>
            <p:ph type="subTitle" idx="1" hasCustomPrompt="1"/>
          </p:nvPr>
        </p:nvSpPr>
        <p:spPr>
          <a:xfrm>
            <a:off x="2971800" y="5029200"/>
            <a:ext cx="5943600" cy="990600"/>
          </a:xfrm>
          <a:prstGeom prst="rect">
            <a:avLst/>
          </a:prstGeom>
        </p:spPr>
        <p:txBody>
          <a:bodyPr>
            <a:normAutofit/>
          </a:bodyPr>
          <a:lstStyle>
            <a:lvl1pPr marL="0" indent="0" algn="l">
              <a:buNone/>
              <a:defRPr sz="2400">
                <a:solidFill>
                  <a:srgbClr val="004389"/>
                </a:solidFill>
                <a:latin typeface="Franklin Gothic Book" panose="020B05030201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NAME OF THE PRESENTER</a:t>
            </a:r>
          </a:p>
          <a:p>
            <a:r>
              <a:rPr lang="en-US" dirty="0"/>
              <a:t>DATE</a:t>
            </a:r>
          </a:p>
        </p:txBody>
      </p:sp>
    </p:spTree>
    <p:extLst>
      <p:ext uri="{BB962C8B-B14F-4D97-AF65-F5344CB8AC3E}">
        <p14:creationId xmlns:p14="http://schemas.microsoft.com/office/powerpoint/2010/main" val="3021284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600200"/>
            <a:ext cx="8229600" cy="4525963"/>
          </a:xfrm>
          <a:prstGeom prst="rect">
            <a:avLst/>
          </a:prstGeom>
        </p:spPr>
        <p:txBody>
          <a:bodyPr/>
          <a:lstStyle>
            <a:lvl1pPr>
              <a:defRPr>
                <a:solidFill>
                  <a:srgbClr val="004389"/>
                </a:solidFill>
                <a:latin typeface="Calibri" panose="020F0502020204030204" pitchFamily="34" charset="0"/>
              </a:defRPr>
            </a:lvl1pPr>
            <a:lvl2pPr>
              <a:defRPr>
                <a:solidFill>
                  <a:srgbClr val="004389"/>
                </a:solidFill>
                <a:latin typeface="Calibri" panose="020F0502020204030204" pitchFamily="34" charset="0"/>
              </a:defRPr>
            </a:lvl2pPr>
            <a:lvl3pPr>
              <a:defRPr>
                <a:solidFill>
                  <a:srgbClr val="004389"/>
                </a:solidFill>
                <a:latin typeface="Calibri" panose="020F0502020204030204" pitchFamily="34" charset="0"/>
              </a:defRPr>
            </a:lvl3pPr>
            <a:lvl4pPr>
              <a:defRPr>
                <a:solidFill>
                  <a:srgbClr val="004389"/>
                </a:solidFill>
                <a:latin typeface="Calibri" panose="020F0502020204030204" pitchFamily="34" charset="0"/>
              </a:defRPr>
            </a:lvl4pPr>
            <a:lvl5pPr>
              <a:defRPr>
                <a:solidFill>
                  <a:srgbClr val="004389"/>
                </a:solidFill>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hasCustomPrompt="1"/>
          </p:nvPr>
        </p:nvSpPr>
        <p:spPr>
          <a:xfrm>
            <a:off x="2819400" y="76200"/>
            <a:ext cx="5715000" cy="1143000"/>
          </a:xfrm>
          <a:prstGeom prst="rect">
            <a:avLst/>
          </a:prstGeom>
        </p:spPr>
        <p:txBody>
          <a:bodyPr>
            <a:noAutofit/>
          </a:bodyPr>
          <a:lstStyle>
            <a:lvl1pPr algn="l">
              <a:defRPr lang="en-US" sz="4000" dirty="0">
                <a:solidFill>
                  <a:srgbClr val="004389"/>
                </a:solidFill>
                <a:latin typeface="Franklin Gothic Demi Cond" panose="020B0706030402020204" pitchFamily="34" charset="0"/>
              </a:defRPr>
            </a:lvl1pPr>
          </a:lstStyle>
          <a:p>
            <a:r>
              <a:rPr lang="en-US" dirty="0"/>
              <a:t>CLICK TO ADD SUB-TITLE</a:t>
            </a:r>
            <a:br>
              <a:rPr lang="en-US" dirty="0"/>
            </a:br>
            <a:r>
              <a:rPr lang="en-US" dirty="0"/>
              <a:t>2 LINES MAX</a:t>
            </a:r>
          </a:p>
        </p:txBody>
      </p:sp>
      <p:sp>
        <p:nvSpPr>
          <p:cNvPr id="11" name="Rectangle 10"/>
          <p:cNvSpPr/>
          <p:nvPr userDrawn="1"/>
        </p:nvSpPr>
        <p:spPr>
          <a:xfrm>
            <a:off x="0" y="228600"/>
            <a:ext cx="2743200" cy="228600"/>
          </a:xfrm>
          <a:prstGeom prst="rect">
            <a:avLst/>
          </a:prstGeom>
          <a:solidFill>
            <a:srgbClr val="0043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1896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p:cNvSpPr/>
          <p:nvPr userDrawn="1"/>
        </p:nvSpPr>
        <p:spPr>
          <a:xfrm>
            <a:off x="0" y="5943600"/>
            <a:ext cx="9144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76600" y="2514600"/>
            <a:ext cx="2552700" cy="1074820"/>
          </a:xfrm>
          <a:prstGeom prst="rect">
            <a:avLst/>
          </a:prstGeom>
        </p:spPr>
      </p:pic>
      <p:sp>
        <p:nvSpPr>
          <p:cNvPr id="5" name="Footer Placeholder 4"/>
          <p:cNvSpPr txBox="1">
            <a:spLocks/>
          </p:cNvSpPr>
          <p:nvPr userDrawn="1"/>
        </p:nvSpPr>
        <p:spPr>
          <a:xfrm>
            <a:off x="3886200" y="3733800"/>
            <a:ext cx="990600" cy="365125"/>
          </a:xfrm>
          <a:prstGeom prst="rect">
            <a:avLst/>
          </a:prstGeom>
        </p:spPr>
        <p:txBody>
          <a:bodyPr/>
          <a:lstStyle>
            <a:defPPr>
              <a:defRPr lang="en-US"/>
            </a:defPPr>
            <a:lvl1pPr marL="0" algn="l" defTabSz="914400" rtl="0" eaLnBrk="1" latinLnBrk="0" hangingPunct="1">
              <a:defRPr sz="1800" kern="1200">
                <a:solidFill>
                  <a:srgbClr val="004389"/>
                </a:solidFill>
                <a:latin typeface="Franklin Gothic Demi" panose="020B07030201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jibc.ca</a:t>
            </a:r>
          </a:p>
        </p:txBody>
      </p:sp>
    </p:spTree>
    <p:extLst>
      <p:ext uri="{BB962C8B-B14F-4D97-AF65-F5344CB8AC3E}">
        <p14:creationId xmlns:p14="http://schemas.microsoft.com/office/powerpoint/2010/main" val="41041382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04800" y="6087980"/>
            <a:ext cx="1676400" cy="705852"/>
          </a:xfrm>
          <a:prstGeom prst="rect">
            <a:avLst/>
          </a:prstGeom>
        </p:spPr>
      </p:pic>
      <p:sp>
        <p:nvSpPr>
          <p:cNvPr id="9" name="Footer Placeholder 4"/>
          <p:cNvSpPr>
            <a:spLocks noGrp="1"/>
          </p:cNvSpPr>
          <p:nvPr>
            <p:ph type="ftr" sz="quarter" idx="3"/>
          </p:nvPr>
        </p:nvSpPr>
        <p:spPr>
          <a:xfrm>
            <a:off x="3124200" y="6356350"/>
            <a:ext cx="2895600" cy="365125"/>
          </a:xfrm>
          <a:prstGeom prst="rect">
            <a:avLst/>
          </a:prstGeom>
        </p:spPr>
        <p:txBody>
          <a:bodyPr/>
          <a:lstStyle>
            <a:lvl1pPr>
              <a:defRPr>
                <a:solidFill>
                  <a:srgbClr val="004389"/>
                </a:solidFill>
                <a:latin typeface="Franklin Gothic Demi" panose="020B0703020102020204" pitchFamily="34" charset="0"/>
              </a:defRPr>
            </a:lvl1pPr>
          </a:lstStyle>
          <a:p>
            <a:r>
              <a:rPr lang="en-US" dirty="0"/>
              <a:t>jibc.ca</a:t>
            </a:r>
          </a:p>
        </p:txBody>
      </p:sp>
      <p:sp>
        <p:nvSpPr>
          <p:cNvPr id="10" name="Slide Number Placeholder 5"/>
          <p:cNvSpPr>
            <a:spLocks noGrp="1"/>
          </p:cNvSpPr>
          <p:nvPr>
            <p:ph type="sldNum" sz="quarter" idx="4"/>
          </p:nvPr>
        </p:nvSpPr>
        <p:spPr>
          <a:xfrm>
            <a:off x="6553200" y="6356350"/>
            <a:ext cx="2133600" cy="365125"/>
          </a:xfrm>
          <a:prstGeom prst="rect">
            <a:avLst/>
          </a:prstGeom>
        </p:spPr>
        <p:txBody>
          <a:bodyPr/>
          <a:lstStyle>
            <a:lvl1pPr>
              <a:defRPr>
                <a:solidFill>
                  <a:srgbClr val="004389"/>
                </a:solidFill>
                <a:latin typeface="Franklin Gothic Book" panose="020B0503020102020204" pitchFamily="34" charset="0"/>
              </a:defRPr>
            </a:lvl1pPr>
          </a:lstStyle>
          <a:p>
            <a:fld id="{D0E89B02-F51B-460B-A78B-FE9DFDD1E281}" type="slidenum">
              <a:rPr lang="en-US" smtClean="0"/>
              <a:pPr/>
              <a:t>‹#›</a:t>
            </a:fld>
            <a:endParaRPr lang="en-US" dirty="0"/>
          </a:p>
        </p:txBody>
      </p:sp>
    </p:spTree>
    <p:extLst>
      <p:ext uri="{BB962C8B-B14F-4D97-AF65-F5344CB8AC3E}">
        <p14:creationId xmlns:p14="http://schemas.microsoft.com/office/powerpoint/2010/main" val="1337472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2977116" y="3581400"/>
            <a:ext cx="5181600" cy="1524000"/>
          </a:xfrm>
          <a:prstGeom prst="rect">
            <a:avLst/>
          </a:prstGeom>
        </p:spPr>
        <p:txBody>
          <a:bodyPr>
            <a:normAutofit/>
          </a:bodyPr>
          <a:lstStyle>
            <a:lvl1pPr algn="l">
              <a:defRPr sz="4000">
                <a:solidFill>
                  <a:srgbClr val="004389"/>
                </a:solidFill>
                <a:latin typeface="Franklin Gothic Demi Cond" panose="020B0706030402020204" pitchFamily="34" charset="0"/>
              </a:defRPr>
            </a:lvl1pPr>
          </a:lstStyle>
          <a:p>
            <a:r>
              <a:rPr lang="en-US" dirty="0" smtClean="0"/>
              <a:t>Pivot to Virtual Learning:</a:t>
            </a:r>
            <a:br>
              <a:rPr lang="en-US" dirty="0" smtClean="0"/>
            </a:br>
            <a:r>
              <a:rPr lang="en-US" dirty="0" smtClean="0"/>
              <a:t>The JIBC Experience </a:t>
            </a:r>
            <a:endParaRPr lang="en-US" dirty="0"/>
          </a:p>
        </p:txBody>
      </p:sp>
      <p:sp>
        <p:nvSpPr>
          <p:cNvPr id="5" name="Subtitle 2"/>
          <p:cNvSpPr>
            <a:spLocks noGrp="1"/>
          </p:cNvSpPr>
          <p:nvPr>
            <p:ph type="subTitle" idx="1"/>
          </p:nvPr>
        </p:nvSpPr>
        <p:spPr>
          <a:xfrm>
            <a:off x="2977116" y="5257800"/>
            <a:ext cx="5181600" cy="990600"/>
          </a:xfrm>
          <a:prstGeom prst="rect">
            <a:avLst/>
          </a:prstGeom>
        </p:spPr>
        <p:txBody>
          <a:bodyPr>
            <a:normAutofit/>
          </a:bodyPr>
          <a:lstStyle>
            <a:lvl1pPr marL="0" indent="0" algn="l">
              <a:buNone/>
              <a:defRPr sz="2400">
                <a:solidFill>
                  <a:srgbClr val="004389"/>
                </a:solidFill>
                <a:latin typeface="Franklin Gothic Book" panose="020B05030201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Shelley Tiffin, Instructional Designer</a:t>
            </a:r>
          </a:p>
          <a:p>
            <a:r>
              <a:rPr lang="en-US" dirty="0" smtClean="0"/>
              <a:t>Stanhope 2020</a:t>
            </a:r>
            <a:endParaRPr lang="en-US" dirty="0"/>
          </a:p>
        </p:txBody>
      </p:sp>
    </p:spTree>
    <p:extLst>
      <p:ext uri="{BB962C8B-B14F-4D97-AF65-F5344CB8AC3E}">
        <p14:creationId xmlns:p14="http://schemas.microsoft.com/office/powerpoint/2010/main" val="2383307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CA" dirty="0" smtClean="0"/>
              <a:t>Intro to the Police Academy</a:t>
            </a:r>
          </a:p>
          <a:p>
            <a:pPr marL="514350" indent="-514350">
              <a:buFont typeface="+mj-lt"/>
              <a:buAutoNum type="arabicPeriod"/>
            </a:pPr>
            <a:r>
              <a:rPr lang="en-CA" dirty="0" smtClean="0"/>
              <a:t>Short / Long term </a:t>
            </a:r>
            <a:r>
              <a:rPr lang="en-CA" dirty="0"/>
              <a:t>strategies to pivot </a:t>
            </a:r>
            <a:r>
              <a:rPr lang="en-CA" dirty="0" smtClean="0"/>
              <a:t>to virtual learning</a:t>
            </a:r>
          </a:p>
          <a:p>
            <a:pPr marL="514350" indent="-514350">
              <a:buFont typeface="+mj-lt"/>
              <a:buAutoNum type="arabicPeriod"/>
            </a:pPr>
            <a:r>
              <a:rPr lang="en-CA" dirty="0"/>
              <a:t>Challenges identified and addressed</a:t>
            </a:r>
          </a:p>
          <a:p>
            <a:endParaRPr lang="en-CA" dirty="0"/>
          </a:p>
          <a:p>
            <a:endParaRPr lang="en-CA" dirty="0"/>
          </a:p>
        </p:txBody>
      </p:sp>
      <p:sp>
        <p:nvSpPr>
          <p:cNvPr id="3" name="Title 2"/>
          <p:cNvSpPr>
            <a:spLocks noGrp="1"/>
          </p:cNvSpPr>
          <p:nvPr>
            <p:ph type="title"/>
          </p:nvPr>
        </p:nvSpPr>
        <p:spPr/>
        <p:txBody>
          <a:bodyPr/>
          <a:lstStyle/>
          <a:p>
            <a:r>
              <a:rPr lang="en-CA" dirty="0"/>
              <a:t>Overview</a:t>
            </a:r>
          </a:p>
        </p:txBody>
      </p:sp>
    </p:spTree>
    <p:extLst>
      <p:ext uri="{BB962C8B-B14F-4D97-AF65-F5344CB8AC3E}">
        <p14:creationId xmlns:p14="http://schemas.microsoft.com/office/powerpoint/2010/main" val="9484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Recruit Training </a:t>
            </a:r>
            <a:r>
              <a:rPr lang="en-CA" dirty="0"/>
              <a:t>for 13 BC police departments</a:t>
            </a:r>
          </a:p>
          <a:p>
            <a:r>
              <a:rPr lang="en-CA" dirty="0"/>
              <a:t>A</a:t>
            </a:r>
            <a:r>
              <a:rPr lang="en-CA" dirty="0" smtClean="0"/>
              <a:t>cademic </a:t>
            </a:r>
            <a:r>
              <a:rPr lang="en-CA" dirty="0" smtClean="0"/>
              <a:t>setting</a:t>
            </a:r>
            <a:r>
              <a:rPr lang="en-CA" dirty="0" smtClean="0"/>
              <a:t> </a:t>
            </a:r>
            <a:r>
              <a:rPr lang="en-CA" dirty="0" smtClean="0"/>
              <a:t>(JIBC</a:t>
            </a:r>
            <a:r>
              <a:rPr lang="en-CA" dirty="0" smtClean="0"/>
              <a:t>)</a:t>
            </a:r>
          </a:p>
          <a:p>
            <a:r>
              <a:rPr lang="en-CA" dirty="0" smtClean="0"/>
              <a:t>Institute’s online platform (Blackboard):</a:t>
            </a:r>
            <a:endParaRPr lang="en-CA" dirty="0" smtClean="0"/>
          </a:p>
        </p:txBody>
      </p:sp>
      <p:sp>
        <p:nvSpPr>
          <p:cNvPr id="3" name="Title 2"/>
          <p:cNvSpPr>
            <a:spLocks noGrp="1"/>
          </p:cNvSpPr>
          <p:nvPr>
            <p:ph type="title"/>
          </p:nvPr>
        </p:nvSpPr>
        <p:spPr/>
        <p:txBody>
          <a:bodyPr/>
          <a:lstStyle/>
          <a:p>
            <a:r>
              <a:rPr lang="en-CA" dirty="0" smtClean="0"/>
              <a:t>Introduction: Police Academy</a:t>
            </a:r>
            <a:endParaRPr lang="en-CA"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1" y="4232450"/>
            <a:ext cx="6324600" cy="638008"/>
          </a:xfrm>
          <a:prstGeom prst="rect">
            <a:avLst/>
          </a:prstGeom>
        </p:spPr>
      </p:pic>
    </p:spTree>
    <p:extLst>
      <p:ext uri="{BB962C8B-B14F-4D97-AF65-F5344CB8AC3E}">
        <p14:creationId xmlns:p14="http://schemas.microsoft.com/office/powerpoint/2010/main" val="2966839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ight Arrow 8"/>
          <p:cNvSpPr/>
          <p:nvPr/>
        </p:nvSpPr>
        <p:spPr>
          <a:xfrm>
            <a:off x="381000" y="1905000"/>
            <a:ext cx="8305800" cy="762000"/>
          </a:xfrm>
          <a:prstGeom prst="rightArrow">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381000" y="1905000"/>
            <a:ext cx="0" cy="2706469"/>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2400" y="4611469"/>
            <a:ext cx="1295400" cy="646331"/>
          </a:xfrm>
          <a:prstGeom prst="rect">
            <a:avLst/>
          </a:prstGeom>
          <a:noFill/>
          <a:ln>
            <a:solidFill>
              <a:srgbClr val="FFC000"/>
            </a:solidFill>
          </a:ln>
        </p:spPr>
        <p:txBody>
          <a:bodyPr wrap="square" rtlCol="0">
            <a:spAutoFit/>
          </a:bodyPr>
          <a:lstStyle/>
          <a:p>
            <a:r>
              <a:rPr lang="en-US" dirty="0" smtClean="0"/>
              <a:t>Recruit Constable</a:t>
            </a:r>
            <a:endParaRPr lang="en-US" dirty="0"/>
          </a:p>
        </p:txBody>
      </p:sp>
      <p:cxnSp>
        <p:nvCxnSpPr>
          <p:cNvPr id="15" name="Straight Connector 14"/>
          <p:cNvCxnSpPr/>
          <p:nvPr/>
        </p:nvCxnSpPr>
        <p:spPr>
          <a:xfrm>
            <a:off x="2057400" y="2057400"/>
            <a:ext cx="0" cy="21336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267700" y="1913930"/>
            <a:ext cx="19050" cy="2886670"/>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57200" y="2621340"/>
            <a:ext cx="1600200" cy="1323439"/>
          </a:xfrm>
          <a:prstGeom prst="rect">
            <a:avLst/>
          </a:prstGeom>
          <a:noFill/>
        </p:spPr>
        <p:txBody>
          <a:bodyPr wrap="square" rtlCol="0">
            <a:spAutoFit/>
          </a:bodyPr>
          <a:lstStyle/>
          <a:p>
            <a:pPr algn="ctr"/>
            <a:r>
              <a:rPr lang="en-US" sz="1600" b="1" dirty="0" smtClean="0"/>
              <a:t>Block I</a:t>
            </a:r>
          </a:p>
          <a:p>
            <a:pPr algn="ctr"/>
            <a:endParaRPr lang="en-US" sz="1600" dirty="0" smtClean="0"/>
          </a:p>
          <a:p>
            <a:pPr algn="ctr"/>
            <a:r>
              <a:rPr lang="en-US" sz="1600" dirty="0" smtClean="0"/>
              <a:t>13 weeks</a:t>
            </a:r>
          </a:p>
          <a:p>
            <a:pPr algn="ctr"/>
            <a:endParaRPr lang="en-US" sz="1600" dirty="0" smtClean="0"/>
          </a:p>
          <a:p>
            <a:pPr algn="ctr"/>
            <a:r>
              <a:rPr lang="en-US" sz="1600" dirty="0" smtClean="0"/>
              <a:t>Police Academy</a:t>
            </a:r>
            <a:endParaRPr lang="en-US" sz="1600" dirty="0"/>
          </a:p>
        </p:txBody>
      </p:sp>
      <p:grpSp>
        <p:nvGrpSpPr>
          <p:cNvPr id="23" name="Group 22"/>
          <p:cNvGrpSpPr/>
          <p:nvPr/>
        </p:nvGrpSpPr>
        <p:grpSpPr>
          <a:xfrm>
            <a:off x="4099212" y="1932801"/>
            <a:ext cx="2072988" cy="3629799"/>
            <a:chOff x="4419600" y="2286000"/>
            <a:chExt cx="2072988" cy="3629799"/>
          </a:xfrm>
        </p:grpSpPr>
        <p:cxnSp>
          <p:nvCxnSpPr>
            <p:cNvPr id="12" name="Straight Connector 11"/>
            <p:cNvCxnSpPr>
              <a:endCxn id="14" idx="0"/>
            </p:cNvCxnSpPr>
            <p:nvPr/>
          </p:nvCxnSpPr>
          <p:spPr>
            <a:xfrm>
              <a:off x="5867400" y="2286000"/>
              <a:ext cx="7794" cy="2706469"/>
            </a:xfrm>
            <a:prstGeom prst="line">
              <a:avLst/>
            </a:prstGeom>
            <a:ln w="28575">
              <a:solidFill>
                <a:srgbClr val="FFC000"/>
              </a:solidFill>
              <a:prstDash val="sys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257800" y="4992469"/>
              <a:ext cx="1234788" cy="923330"/>
            </a:xfrm>
            <a:prstGeom prst="rect">
              <a:avLst/>
            </a:prstGeom>
            <a:noFill/>
            <a:ln>
              <a:solidFill>
                <a:srgbClr val="FFC000"/>
              </a:solidFill>
            </a:ln>
          </p:spPr>
          <p:txBody>
            <a:bodyPr wrap="square" rtlCol="0">
              <a:spAutoFit/>
            </a:bodyPr>
            <a:lstStyle/>
            <a:p>
              <a:pPr algn="ctr"/>
              <a:r>
                <a:rPr lang="en-US" dirty="0" smtClean="0"/>
                <a:t>Qualified Municipal Constable</a:t>
              </a:r>
              <a:endParaRPr lang="en-US" dirty="0"/>
            </a:p>
          </p:txBody>
        </p:sp>
        <p:cxnSp>
          <p:nvCxnSpPr>
            <p:cNvPr id="16" name="Straight Connector 15"/>
            <p:cNvCxnSpPr/>
            <p:nvPr/>
          </p:nvCxnSpPr>
          <p:spPr>
            <a:xfrm>
              <a:off x="4495800" y="2438400"/>
              <a:ext cx="0" cy="21336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419600" y="3002340"/>
              <a:ext cx="1600200" cy="1323439"/>
            </a:xfrm>
            <a:prstGeom prst="rect">
              <a:avLst/>
            </a:prstGeom>
            <a:noFill/>
          </p:spPr>
          <p:txBody>
            <a:bodyPr wrap="square" rtlCol="0">
              <a:spAutoFit/>
            </a:bodyPr>
            <a:lstStyle/>
            <a:p>
              <a:pPr algn="ctr"/>
              <a:r>
                <a:rPr lang="en-US" sz="1600" b="1" dirty="0" smtClean="0"/>
                <a:t>Block III</a:t>
              </a:r>
            </a:p>
            <a:p>
              <a:pPr algn="ctr"/>
              <a:endParaRPr lang="en-US" sz="1600" dirty="0" smtClean="0"/>
            </a:p>
            <a:p>
              <a:pPr algn="ctr"/>
              <a:r>
                <a:rPr lang="en-US" sz="1600" dirty="0"/>
                <a:t>8</a:t>
              </a:r>
              <a:r>
                <a:rPr lang="en-US" sz="1600" dirty="0" smtClean="0"/>
                <a:t> weeks</a:t>
              </a:r>
            </a:p>
            <a:p>
              <a:pPr algn="ctr"/>
              <a:endParaRPr lang="en-US" sz="1600" dirty="0" smtClean="0"/>
            </a:p>
            <a:p>
              <a:pPr algn="ctr"/>
              <a:r>
                <a:rPr lang="en-US" sz="1600" dirty="0" smtClean="0"/>
                <a:t>Police Academy</a:t>
              </a:r>
              <a:endParaRPr lang="en-US" sz="1600" dirty="0"/>
            </a:p>
          </p:txBody>
        </p:sp>
      </p:grpSp>
      <p:sp>
        <p:nvSpPr>
          <p:cNvPr id="21" name="TextBox 20"/>
          <p:cNvSpPr txBox="1"/>
          <p:nvPr/>
        </p:nvSpPr>
        <p:spPr>
          <a:xfrm>
            <a:off x="6061361" y="2621340"/>
            <a:ext cx="1790700" cy="1323439"/>
          </a:xfrm>
          <a:prstGeom prst="rect">
            <a:avLst/>
          </a:prstGeom>
          <a:noFill/>
        </p:spPr>
        <p:txBody>
          <a:bodyPr wrap="square" rtlCol="0">
            <a:spAutoFit/>
          </a:bodyPr>
          <a:lstStyle/>
          <a:p>
            <a:pPr algn="ctr"/>
            <a:r>
              <a:rPr lang="en-US" sz="1600" b="1" dirty="0" smtClean="0"/>
              <a:t>Block IV</a:t>
            </a:r>
          </a:p>
          <a:p>
            <a:pPr algn="ctr"/>
            <a:endParaRPr lang="en-US" sz="1600" dirty="0" smtClean="0"/>
          </a:p>
          <a:p>
            <a:pPr algn="ctr"/>
            <a:r>
              <a:rPr lang="en-US" sz="1600" dirty="0" smtClean="0"/>
              <a:t>1 year</a:t>
            </a:r>
          </a:p>
          <a:p>
            <a:pPr algn="ctr"/>
            <a:endParaRPr lang="en-US" sz="1600" dirty="0" smtClean="0"/>
          </a:p>
          <a:p>
            <a:pPr algn="ctr"/>
            <a:r>
              <a:rPr lang="en-US" sz="1600" dirty="0" smtClean="0"/>
              <a:t>Home Department</a:t>
            </a:r>
            <a:endParaRPr lang="en-US" sz="1600" dirty="0"/>
          </a:p>
        </p:txBody>
      </p:sp>
      <p:sp>
        <p:nvSpPr>
          <p:cNvPr id="22" name="TextBox 21"/>
          <p:cNvSpPr txBox="1"/>
          <p:nvPr/>
        </p:nvSpPr>
        <p:spPr>
          <a:xfrm>
            <a:off x="7696200" y="4639270"/>
            <a:ext cx="1295400" cy="923330"/>
          </a:xfrm>
          <a:prstGeom prst="rect">
            <a:avLst/>
          </a:prstGeom>
          <a:solidFill>
            <a:schemeClr val="bg1"/>
          </a:solidFill>
          <a:ln>
            <a:solidFill>
              <a:srgbClr val="FFC000"/>
            </a:solidFill>
          </a:ln>
        </p:spPr>
        <p:txBody>
          <a:bodyPr wrap="square" rtlCol="0">
            <a:spAutoFit/>
          </a:bodyPr>
          <a:lstStyle/>
          <a:p>
            <a:r>
              <a:rPr lang="en-US" dirty="0" smtClean="0"/>
              <a:t>Certified Municipal Constable</a:t>
            </a:r>
            <a:endParaRPr lang="en-US" dirty="0"/>
          </a:p>
        </p:txBody>
      </p:sp>
      <p:sp>
        <p:nvSpPr>
          <p:cNvPr id="24" name="Rectangle 23"/>
          <p:cNvSpPr/>
          <p:nvPr/>
        </p:nvSpPr>
        <p:spPr>
          <a:xfrm>
            <a:off x="1874921" y="2621340"/>
            <a:ext cx="2468479" cy="1569660"/>
          </a:xfrm>
          <a:prstGeom prst="rect">
            <a:avLst/>
          </a:prstGeom>
        </p:spPr>
        <p:txBody>
          <a:bodyPr wrap="square">
            <a:spAutoFit/>
          </a:bodyPr>
          <a:lstStyle/>
          <a:p>
            <a:pPr algn="ctr"/>
            <a:r>
              <a:rPr lang="en-US" sz="1600" b="1" dirty="0"/>
              <a:t>Block II</a:t>
            </a:r>
          </a:p>
          <a:p>
            <a:pPr algn="ctr"/>
            <a:endParaRPr lang="en-US" sz="1600" dirty="0"/>
          </a:p>
          <a:p>
            <a:pPr algn="ctr"/>
            <a:r>
              <a:rPr lang="en-US" sz="1600" dirty="0" smtClean="0"/>
              <a:t>18 </a:t>
            </a:r>
            <a:r>
              <a:rPr lang="en-US" sz="1600" dirty="0"/>
              <a:t>weeks</a:t>
            </a:r>
          </a:p>
          <a:p>
            <a:pPr algn="ctr"/>
            <a:endParaRPr lang="en-US" sz="1600" dirty="0"/>
          </a:p>
          <a:p>
            <a:pPr algn="ctr"/>
            <a:r>
              <a:rPr lang="en-US" sz="1600" dirty="0"/>
              <a:t>Field Training in H</a:t>
            </a:r>
            <a:r>
              <a:rPr lang="en-US" sz="1600" dirty="0" smtClean="0"/>
              <a:t>ome Department</a:t>
            </a:r>
            <a:endParaRPr lang="en-US" sz="1600" dirty="0"/>
          </a:p>
        </p:txBody>
      </p:sp>
      <p:sp>
        <p:nvSpPr>
          <p:cNvPr id="2" name="Title 1"/>
          <p:cNvSpPr>
            <a:spLocks noGrp="1"/>
          </p:cNvSpPr>
          <p:nvPr>
            <p:ph type="title"/>
          </p:nvPr>
        </p:nvSpPr>
        <p:spPr>
          <a:xfrm>
            <a:off x="2819400" y="76200"/>
            <a:ext cx="5638800" cy="1143000"/>
          </a:xfrm>
        </p:spPr>
        <p:txBody>
          <a:bodyPr/>
          <a:lstStyle/>
          <a:p>
            <a:r>
              <a:rPr lang="en-US" sz="3200" dirty="0" smtClean="0"/>
              <a:t>Recruit Training Program Structure</a:t>
            </a:r>
            <a:endParaRPr lang="en-CA" sz="3200" dirty="0"/>
          </a:p>
        </p:txBody>
      </p:sp>
    </p:spTree>
    <p:extLst>
      <p:ext uri="{BB962C8B-B14F-4D97-AF65-F5344CB8AC3E}">
        <p14:creationId xmlns:p14="http://schemas.microsoft.com/office/powerpoint/2010/main" val="3183738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190171"/>
            <a:ext cx="8229600" cy="5181600"/>
          </a:xfrm>
        </p:spPr>
        <p:txBody>
          <a:bodyPr/>
          <a:lstStyle/>
          <a:p>
            <a:pPr marL="0" indent="0">
              <a:buNone/>
            </a:pPr>
            <a:r>
              <a:rPr lang="en-CA" u="sng" dirty="0" smtClean="0"/>
              <a:t>Block I </a:t>
            </a:r>
            <a:r>
              <a:rPr lang="en-CA" u="sng" dirty="0" smtClean="0"/>
              <a:t>classes </a:t>
            </a:r>
            <a:r>
              <a:rPr lang="en-CA" u="sng" dirty="0" smtClean="0"/>
              <a:t>‘in progress’:</a:t>
            </a:r>
          </a:p>
          <a:p>
            <a:r>
              <a:rPr lang="en-CA" dirty="0"/>
              <a:t>Prioritize </a:t>
            </a:r>
            <a:r>
              <a:rPr lang="en-CA" dirty="0" smtClean="0"/>
              <a:t>qualifications needed in </a:t>
            </a:r>
            <a:r>
              <a:rPr lang="en-CA" dirty="0"/>
              <a:t>Block II</a:t>
            </a:r>
          </a:p>
          <a:p>
            <a:pPr lvl="1"/>
            <a:r>
              <a:rPr lang="en-CA" dirty="0" smtClean="0"/>
              <a:t>fitness, firearms, and driving </a:t>
            </a:r>
          </a:p>
          <a:p>
            <a:r>
              <a:rPr lang="en-CA" dirty="0" smtClean="0"/>
              <a:t>Communication plan</a:t>
            </a:r>
          </a:p>
          <a:p>
            <a:r>
              <a:rPr lang="en-CA" dirty="0" smtClean="0"/>
              <a:t>Shift as much as possible to online</a:t>
            </a:r>
          </a:p>
          <a:p>
            <a:pPr marL="57150" indent="0">
              <a:buNone/>
            </a:pPr>
            <a:endParaRPr lang="en-CA" u="sng" dirty="0" smtClean="0"/>
          </a:p>
          <a:p>
            <a:pPr marL="57150" indent="0">
              <a:buNone/>
            </a:pPr>
            <a:r>
              <a:rPr lang="en-CA" u="sng" dirty="0" smtClean="0"/>
              <a:t>Two Block </a:t>
            </a:r>
            <a:r>
              <a:rPr lang="en-CA" u="sng" dirty="0" smtClean="0"/>
              <a:t>III </a:t>
            </a:r>
            <a:r>
              <a:rPr lang="en-CA" u="sng" dirty="0" smtClean="0"/>
              <a:t>classes ‘starting soon’:  </a:t>
            </a:r>
            <a:endParaRPr lang="en-CA" u="sng" dirty="0" smtClean="0"/>
          </a:p>
          <a:p>
            <a:r>
              <a:rPr lang="en-CA" dirty="0" smtClean="0"/>
              <a:t>14 day ‘self-isolate’ and entirely online</a:t>
            </a:r>
          </a:p>
          <a:p>
            <a:pPr lvl="1"/>
            <a:endParaRPr lang="en-CA" dirty="0" smtClean="0"/>
          </a:p>
        </p:txBody>
      </p:sp>
      <p:sp>
        <p:nvSpPr>
          <p:cNvPr id="3" name="Title 2"/>
          <p:cNvSpPr>
            <a:spLocks noGrp="1"/>
          </p:cNvSpPr>
          <p:nvPr>
            <p:ph type="title"/>
          </p:nvPr>
        </p:nvSpPr>
        <p:spPr/>
        <p:txBody>
          <a:bodyPr/>
          <a:lstStyle/>
          <a:p>
            <a:r>
              <a:rPr lang="en-CA" dirty="0" smtClean="0"/>
              <a:t>Short-term Strategies</a:t>
            </a:r>
            <a:endParaRPr lang="en-CA" dirty="0"/>
          </a:p>
        </p:txBody>
      </p:sp>
    </p:spTree>
    <p:extLst>
      <p:ext uri="{BB962C8B-B14F-4D97-AF65-F5344CB8AC3E}">
        <p14:creationId xmlns:p14="http://schemas.microsoft.com/office/powerpoint/2010/main" val="520782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767167" y="881583"/>
            <a:ext cx="2676464" cy="5255510"/>
          </a:xfrm>
        </p:spPr>
      </p:pic>
      <p:sp>
        <p:nvSpPr>
          <p:cNvPr id="3" name="Title 2"/>
          <p:cNvSpPr>
            <a:spLocks noGrp="1"/>
          </p:cNvSpPr>
          <p:nvPr>
            <p:ph type="title"/>
          </p:nvPr>
        </p:nvSpPr>
        <p:spPr>
          <a:xfrm>
            <a:off x="457200" y="1905000"/>
            <a:ext cx="3200400" cy="1143000"/>
          </a:xfrm>
        </p:spPr>
        <p:txBody>
          <a:bodyPr/>
          <a:lstStyle/>
          <a:p>
            <a:r>
              <a:rPr lang="en-CA" dirty="0" smtClean="0"/>
              <a:t>virtual </a:t>
            </a:r>
            <a:r>
              <a:rPr lang="en-CA" dirty="0" smtClean="0"/>
              <a:t>classroom</a:t>
            </a:r>
            <a:endParaRPr lang="en-CA"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33800" y="228600"/>
            <a:ext cx="1371599" cy="652983"/>
          </a:xfrm>
          <a:prstGeom prst="rect">
            <a:avLst/>
          </a:prstGeom>
        </p:spPr>
      </p:pic>
    </p:spTree>
    <p:extLst>
      <p:ext uri="{BB962C8B-B14F-4D97-AF65-F5344CB8AC3E}">
        <p14:creationId xmlns:p14="http://schemas.microsoft.com/office/powerpoint/2010/main" val="823154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7620000" cy="4525963"/>
          </a:xfrm>
        </p:spPr>
        <p:txBody>
          <a:bodyPr/>
          <a:lstStyle/>
          <a:p>
            <a:r>
              <a:rPr lang="en-CA" dirty="0" smtClean="0"/>
              <a:t>Moving forward with </a:t>
            </a:r>
            <a:r>
              <a:rPr lang="en-CA" dirty="0"/>
              <a:t>future </a:t>
            </a:r>
            <a:r>
              <a:rPr lang="en-CA" dirty="0" smtClean="0"/>
              <a:t>classes:</a:t>
            </a:r>
            <a:endParaRPr lang="en-CA" dirty="0"/>
          </a:p>
          <a:p>
            <a:pPr lvl="1"/>
            <a:r>
              <a:rPr lang="en-CA" dirty="0" smtClean="0"/>
              <a:t>Select </a:t>
            </a:r>
            <a:r>
              <a:rPr lang="en-CA" dirty="0" smtClean="0"/>
              <a:t>lessons suitable for virtual classroom</a:t>
            </a:r>
            <a:endParaRPr lang="en-CA" dirty="0" smtClean="0"/>
          </a:p>
          <a:p>
            <a:pPr lvl="1"/>
            <a:r>
              <a:rPr lang="en-CA" dirty="0" smtClean="0"/>
              <a:t>Modify </a:t>
            </a:r>
            <a:r>
              <a:rPr lang="en-CA" dirty="0"/>
              <a:t>lesson </a:t>
            </a:r>
            <a:r>
              <a:rPr lang="en-CA" dirty="0" smtClean="0"/>
              <a:t>plans </a:t>
            </a:r>
            <a:endParaRPr lang="en-CA" dirty="0"/>
          </a:p>
          <a:p>
            <a:pPr lvl="1"/>
            <a:r>
              <a:rPr lang="en-CA" dirty="0" smtClean="0"/>
              <a:t>Prepare</a:t>
            </a:r>
            <a:r>
              <a:rPr lang="en-CA" dirty="0" smtClean="0"/>
              <a:t> </a:t>
            </a:r>
            <a:r>
              <a:rPr lang="en-CA" dirty="0"/>
              <a:t>Instructors </a:t>
            </a:r>
            <a:endParaRPr lang="en-CA" dirty="0" smtClean="0"/>
          </a:p>
          <a:p>
            <a:pPr lvl="1"/>
            <a:r>
              <a:rPr lang="en-CA" dirty="0" smtClean="0"/>
              <a:t>Learn from </a:t>
            </a:r>
            <a:r>
              <a:rPr lang="en-CA" dirty="0" smtClean="0"/>
              <a:t>experience: </a:t>
            </a:r>
            <a:endParaRPr lang="en-CA" dirty="0" smtClean="0"/>
          </a:p>
          <a:p>
            <a:pPr lvl="2"/>
            <a:r>
              <a:rPr lang="en-CA" dirty="0" smtClean="0"/>
              <a:t>Re-implement F2F </a:t>
            </a:r>
            <a:r>
              <a:rPr lang="en-CA" dirty="0" smtClean="0"/>
              <a:t>where feasible </a:t>
            </a:r>
            <a:r>
              <a:rPr lang="en-CA" dirty="0" smtClean="0"/>
              <a:t>and </a:t>
            </a:r>
            <a:r>
              <a:rPr lang="en-CA" dirty="0" smtClean="0"/>
              <a:t>meeting </a:t>
            </a:r>
            <a:r>
              <a:rPr lang="en-CA" dirty="0" smtClean="0"/>
              <a:t> </a:t>
            </a:r>
            <a:r>
              <a:rPr lang="en-CA" dirty="0" smtClean="0"/>
              <a:t>COVID19 mitigation </a:t>
            </a:r>
            <a:r>
              <a:rPr lang="en-CA" dirty="0" smtClean="0"/>
              <a:t>plan</a:t>
            </a:r>
            <a:endParaRPr lang="en-CA" dirty="0" smtClean="0"/>
          </a:p>
          <a:p>
            <a:pPr lvl="1"/>
            <a:endParaRPr lang="en-CA" dirty="0"/>
          </a:p>
          <a:p>
            <a:endParaRPr lang="en-CA" dirty="0"/>
          </a:p>
        </p:txBody>
      </p:sp>
      <p:sp>
        <p:nvSpPr>
          <p:cNvPr id="3" name="Title 2"/>
          <p:cNvSpPr>
            <a:spLocks noGrp="1"/>
          </p:cNvSpPr>
          <p:nvPr>
            <p:ph type="title"/>
          </p:nvPr>
        </p:nvSpPr>
        <p:spPr/>
        <p:txBody>
          <a:bodyPr/>
          <a:lstStyle/>
          <a:p>
            <a:r>
              <a:rPr lang="en-CA" dirty="0" smtClean="0"/>
              <a:t>Long-term Strategies</a:t>
            </a:r>
            <a:endParaRPr lang="en-CA" dirty="0"/>
          </a:p>
        </p:txBody>
      </p:sp>
    </p:spTree>
    <p:extLst>
      <p:ext uri="{BB962C8B-B14F-4D97-AF65-F5344CB8AC3E}">
        <p14:creationId xmlns:p14="http://schemas.microsoft.com/office/powerpoint/2010/main" val="2322290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51857"/>
            <a:ext cx="8229600" cy="4525963"/>
          </a:xfrm>
        </p:spPr>
        <p:txBody>
          <a:bodyPr/>
          <a:lstStyle/>
          <a:p>
            <a:r>
              <a:rPr lang="en-CA" dirty="0"/>
              <a:t>Time </a:t>
            </a:r>
            <a:r>
              <a:rPr lang="en-CA" dirty="0" smtClean="0"/>
              <a:t>pressure</a:t>
            </a:r>
          </a:p>
          <a:p>
            <a:r>
              <a:rPr lang="en-CA" dirty="0" smtClean="0"/>
              <a:t>Instructor preparedness</a:t>
            </a:r>
            <a:endParaRPr lang="en-CA" dirty="0"/>
          </a:p>
          <a:p>
            <a:r>
              <a:rPr lang="en-CA" dirty="0" smtClean="0"/>
              <a:t>Balance risk of exposure, with F2F </a:t>
            </a:r>
            <a:r>
              <a:rPr lang="en-CA" dirty="0"/>
              <a:t>active learning </a:t>
            </a:r>
            <a:r>
              <a:rPr lang="en-CA" dirty="0" smtClean="0"/>
              <a:t>program design</a:t>
            </a:r>
          </a:p>
          <a:p>
            <a:r>
              <a:rPr lang="en-CA" dirty="0" smtClean="0"/>
              <a:t>Reduced F2F = reduced opportunities</a:t>
            </a:r>
          </a:p>
          <a:p>
            <a:pPr lvl="1"/>
            <a:r>
              <a:rPr lang="en-CA" dirty="0" smtClean="0"/>
              <a:t>modelling behaviours e.g. conduct, deportment</a:t>
            </a:r>
          </a:p>
          <a:p>
            <a:pPr lvl="1"/>
            <a:r>
              <a:rPr lang="en-CA" dirty="0" smtClean="0"/>
              <a:t>correcting behaviours e.g. discipline</a:t>
            </a:r>
            <a:endParaRPr lang="en-CA" dirty="0"/>
          </a:p>
          <a:p>
            <a:endParaRPr lang="en-CA" dirty="0"/>
          </a:p>
        </p:txBody>
      </p:sp>
      <p:sp>
        <p:nvSpPr>
          <p:cNvPr id="3" name="Title 2"/>
          <p:cNvSpPr>
            <a:spLocks noGrp="1"/>
          </p:cNvSpPr>
          <p:nvPr>
            <p:ph type="title"/>
          </p:nvPr>
        </p:nvSpPr>
        <p:spPr/>
        <p:txBody>
          <a:bodyPr/>
          <a:lstStyle/>
          <a:p>
            <a:r>
              <a:rPr lang="en-CA" dirty="0" smtClean="0"/>
              <a:t>Challenges</a:t>
            </a:r>
            <a:endParaRPr lang="en-CA" dirty="0"/>
          </a:p>
        </p:txBody>
      </p:sp>
    </p:spTree>
    <p:extLst>
      <p:ext uri="{BB962C8B-B14F-4D97-AF65-F5344CB8AC3E}">
        <p14:creationId xmlns:p14="http://schemas.microsoft.com/office/powerpoint/2010/main" val="3191487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Instructor &amp; recruit ‘Buy-in’</a:t>
            </a:r>
            <a:endParaRPr lang="en-CA" dirty="0" smtClean="0"/>
          </a:p>
          <a:p>
            <a:r>
              <a:rPr lang="en-CA" dirty="0" smtClean="0"/>
              <a:t>20</a:t>
            </a:r>
            <a:r>
              <a:rPr lang="en-CA" dirty="0" smtClean="0"/>
              <a:t>% </a:t>
            </a:r>
            <a:r>
              <a:rPr lang="en-CA" dirty="0" smtClean="0"/>
              <a:t>recruit training in</a:t>
            </a:r>
            <a:r>
              <a:rPr lang="en-CA" dirty="0" smtClean="0"/>
              <a:t> virtual classroom</a:t>
            </a:r>
            <a:endParaRPr lang="en-CA" dirty="0" smtClean="0"/>
          </a:p>
          <a:p>
            <a:r>
              <a:rPr lang="en-CA" dirty="0" smtClean="0"/>
              <a:t>90</a:t>
            </a:r>
            <a:r>
              <a:rPr lang="en-CA" dirty="0" smtClean="0"/>
              <a:t>+ </a:t>
            </a:r>
            <a:r>
              <a:rPr lang="en-CA" dirty="0" smtClean="0"/>
              <a:t>grads</a:t>
            </a:r>
            <a:endParaRPr lang="en-CA" dirty="0" smtClean="0"/>
          </a:p>
          <a:p>
            <a:endParaRPr lang="en-CA" dirty="0" smtClean="0"/>
          </a:p>
          <a:p>
            <a:endParaRPr lang="en-CA" dirty="0"/>
          </a:p>
        </p:txBody>
      </p:sp>
      <p:sp>
        <p:nvSpPr>
          <p:cNvPr id="3" name="Title 2"/>
          <p:cNvSpPr>
            <a:spLocks noGrp="1"/>
          </p:cNvSpPr>
          <p:nvPr>
            <p:ph type="title"/>
          </p:nvPr>
        </p:nvSpPr>
        <p:spPr/>
        <p:txBody>
          <a:bodyPr/>
          <a:lstStyle/>
          <a:p>
            <a:r>
              <a:rPr lang="en-CA" dirty="0" smtClean="0"/>
              <a:t>Summary</a:t>
            </a:r>
            <a:endParaRPr lang="en-CA" dirty="0"/>
          </a:p>
        </p:txBody>
      </p:sp>
    </p:spTree>
    <p:extLst>
      <p:ext uri="{BB962C8B-B14F-4D97-AF65-F5344CB8AC3E}">
        <p14:creationId xmlns:p14="http://schemas.microsoft.com/office/powerpoint/2010/main" val="1709833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1361</TotalTime>
  <Words>933</Words>
  <Application>Microsoft Office PowerPoint</Application>
  <PresentationFormat>On-screen Show (4:3)</PresentationFormat>
  <Paragraphs>148</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Franklin Gothic Demi</vt:lpstr>
      <vt:lpstr>Franklin Gothic Demi Cond</vt:lpstr>
      <vt:lpstr>Office Theme</vt:lpstr>
      <vt:lpstr>Pivot to Virtual Learning: The JIBC Experience </vt:lpstr>
      <vt:lpstr>Overview</vt:lpstr>
      <vt:lpstr>Introduction: Police Academy</vt:lpstr>
      <vt:lpstr>Recruit Training Program Structure</vt:lpstr>
      <vt:lpstr>Short-term Strategies</vt:lpstr>
      <vt:lpstr>virtual classroom</vt:lpstr>
      <vt:lpstr>Long-term Strategies</vt:lpstr>
      <vt:lpstr>Challenges</vt:lpstr>
      <vt:lpstr>Summary</vt:lpstr>
    </vt:vector>
  </TitlesOfParts>
  <Company>JIBC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Tiffin, Shelley</cp:lastModifiedBy>
  <cp:revision>103</cp:revision>
  <cp:lastPrinted>2019-09-18T17:09:41Z</cp:lastPrinted>
  <dcterms:created xsi:type="dcterms:W3CDTF">2015-01-28T22:21:53Z</dcterms:created>
  <dcterms:modified xsi:type="dcterms:W3CDTF">2020-09-28T23:25:38Z</dcterms:modified>
</cp:coreProperties>
</file>