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9"/>
  </p:notesMasterIdLst>
  <p:sldIdLst>
    <p:sldId id="322" r:id="rId5"/>
    <p:sldId id="452" r:id="rId6"/>
    <p:sldId id="442" r:id="rId7"/>
    <p:sldId id="267" r:id="rId8"/>
    <p:sldId id="443" r:id="rId9"/>
    <p:sldId id="444" r:id="rId10"/>
    <p:sldId id="445" r:id="rId11"/>
    <p:sldId id="347" r:id="rId12"/>
    <p:sldId id="451" r:id="rId13"/>
    <p:sldId id="446" r:id="rId14"/>
    <p:sldId id="447" r:id="rId15"/>
    <p:sldId id="448" r:id="rId16"/>
    <p:sldId id="449" r:id="rId17"/>
    <p:sldId id="450"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Owner" initials="O" lastIdx="1" clrIdx="0"/>
  <p:cmAuthor id="1" name="Sidney Reid" initials="SR" lastIdx="4" clrIdx="1">
    <p:extLst>
      <p:ext uri="{19B8F6BF-5375-455C-9EA6-DF929625EA0E}">
        <p15:presenceInfo xmlns:p15="http://schemas.microsoft.com/office/powerpoint/2012/main" userId="S::sidney.reid@cpkn.ca::5561ae39-f538-4bc7-9496-8822fe707b7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4A4A"/>
    <a:srgbClr val="005CA8"/>
    <a:srgbClr val="F7B72B"/>
    <a:srgbClr val="428BCA"/>
    <a:srgbClr val="D9534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05" autoAdjust="0"/>
    <p:restoredTop sz="83922" autoAdjust="0"/>
  </p:normalViewPr>
  <p:slideViewPr>
    <p:cSldViewPr snapToGrid="0">
      <p:cViewPr varScale="1">
        <p:scale>
          <a:sx n="95" d="100"/>
          <a:sy n="95" d="100"/>
        </p:scale>
        <p:origin x="1242"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44356F-A56A-428A-9BF1-884A80BEA363}" type="datetimeFigureOut">
              <a:rPr lang="en-CA" smtClean="0"/>
              <a:pPr/>
              <a:t>2020-09-30</a:t>
            </a:fld>
            <a:endParaRPr lang="en-CA"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02EC08-3841-4920-926B-AE562CC7A9EC}" type="slidenum">
              <a:rPr lang="en-CA" smtClean="0"/>
              <a:pPr/>
              <a:t>‹#›</a:t>
            </a:fld>
            <a:endParaRPr lang="en-CA" dirty="0"/>
          </a:p>
        </p:txBody>
      </p:sp>
    </p:spTree>
    <p:extLst>
      <p:ext uri="{BB962C8B-B14F-4D97-AF65-F5344CB8AC3E}">
        <p14:creationId xmlns:p14="http://schemas.microsoft.com/office/powerpoint/2010/main" val="2387695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02EC08-3841-4920-926B-AE562CC7A9EC}" type="slidenum">
              <a:rPr lang="en-CA" smtClean="0"/>
              <a:pPr/>
              <a:t>2</a:t>
            </a:fld>
            <a:endParaRPr lang="en-CA" dirty="0"/>
          </a:p>
        </p:txBody>
      </p:sp>
    </p:spTree>
    <p:extLst>
      <p:ext uri="{BB962C8B-B14F-4D97-AF65-F5344CB8AC3E}">
        <p14:creationId xmlns:p14="http://schemas.microsoft.com/office/powerpoint/2010/main" val="1644389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Nationally representative, others asked to join as required, meet 4 times/</a:t>
            </a:r>
            <a:r>
              <a:rPr lang="en-US" dirty="0" err="1"/>
              <a:t>yr</a:t>
            </a:r>
            <a:r>
              <a:rPr lang="en-US" dirty="0"/>
              <a:t> to review courses/projects (1 </a:t>
            </a:r>
            <a:r>
              <a:rPr lang="en-US" dirty="0" err="1"/>
              <a:t>hr</a:t>
            </a:r>
            <a:r>
              <a:rPr lang="en-US" dirty="0"/>
              <a:t> each). </a:t>
            </a:r>
          </a:p>
        </p:txBody>
      </p:sp>
      <p:sp>
        <p:nvSpPr>
          <p:cNvPr id="4" name="Slide Number Placeholder 3"/>
          <p:cNvSpPr>
            <a:spLocks noGrp="1"/>
          </p:cNvSpPr>
          <p:nvPr>
            <p:ph type="sldNum" sz="quarter" idx="5"/>
          </p:nvPr>
        </p:nvSpPr>
        <p:spPr/>
        <p:txBody>
          <a:bodyPr/>
          <a:lstStyle/>
          <a:p>
            <a:fld id="{DA02EC08-3841-4920-926B-AE562CC7A9EC}" type="slidenum">
              <a:rPr lang="en-CA" smtClean="0"/>
              <a:pPr/>
              <a:t>3</a:t>
            </a:fld>
            <a:endParaRPr lang="en-CA" dirty="0"/>
          </a:p>
        </p:txBody>
      </p:sp>
    </p:spTree>
    <p:extLst>
      <p:ext uri="{BB962C8B-B14F-4D97-AF65-F5344CB8AC3E}">
        <p14:creationId xmlns:p14="http://schemas.microsoft.com/office/powerpoint/2010/main" val="724874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02EC08-3841-4920-926B-AE562CC7A9EC}" type="slidenum">
              <a:rPr lang="en-CA" smtClean="0"/>
              <a:pPr/>
              <a:t>4</a:t>
            </a:fld>
            <a:endParaRPr lang="en-CA" dirty="0"/>
          </a:p>
        </p:txBody>
      </p:sp>
    </p:spTree>
    <p:extLst>
      <p:ext uri="{BB962C8B-B14F-4D97-AF65-F5344CB8AC3E}">
        <p14:creationId xmlns:p14="http://schemas.microsoft.com/office/powerpoint/2010/main" val="16443893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02EC08-3841-4920-926B-AE562CC7A9EC}" type="slidenum">
              <a:rPr lang="en-CA" smtClean="0"/>
              <a:pPr/>
              <a:t>5</a:t>
            </a:fld>
            <a:endParaRPr lang="en-CA" dirty="0"/>
          </a:p>
        </p:txBody>
      </p:sp>
    </p:spTree>
    <p:extLst>
      <p:ext uri="{BB962C8B-B14F-4D97-AF65-F5344CB8AC3E}">
        <p14:creationId xmlns:p14="http://schemas.microsoft.com/office/powerpoint/2010/main" val="30063861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02EC08-3841-4920-926B-AE562CC7A9EC}" type="slidenum">
              <a:rPr lang="en-CA" smtClean="0"/>
              <a:pPr/>
              <a:t>6</a:t>
            </a:fld>
            <a:endParaRPr lang="en-CA" dirty="0"/>
          </a:p>
        </p:txBody>
      </p:sp>
    </p:spTree>
    <p:extLst>
      <p:ext uri="{BB962C8B-B14F-4D97-AF65-F5344CB8AC3E}">
        <p14:creationId xmlns:p14="http://schemas.microsoft.com/office/powerpoint/2010/main" val="14045644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02EC08-3841-4920-926B-AE562CC7A9EC}" type="slidenum">
              <a:rPr lang="en-CA" smtClean="0"/>
              <a:pPr/>
              <a:t>7</a:t>
            </a:fld>
            <a:endParaRPr lang="en-CA" dirty="0"/>
          </a:p>
        </p:txBody>
      </p:sp>
    </p:spTree>
    <p:extLst>
      <p:ext uri="{BB962C8B-B14F-4D97-AF65-F5344CB8AC3E}">
        <p14:creationId xmlns:p14="http://schemas.microsoft.com/office/powerpoint/2010/main" val="4416665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A3A3CC3-FDB4-40D1-82AC-689D76FBA3CE}" type="datetimeFigureOut">
              <a:rPr lang="en-CA" smtClean="0"/>
              <a:pPr/>
              <a:t>2020-09-30</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F945192-BE43-40B1-A2DA-55D3CF427549}" type="slidenum">
              <a:rPr lang="en-CA" smtClean="0"/>
              <a:pPr/>
              <a:t>‹#›</a:t>
            </a:fld>
            <a:endParaRPr lang="en-CA"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4490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3A3CC3-FDB4-40D1-82AC-689D76FBA3CE}" type="datetimeFigureOut">
              <a:rPr lang="en-CA" smtClean="0"/>
              <a:pPr/>
              <a:t>2020-09-30</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F945192-BE43-40B1-A2DA-55D3CF427549}" type="slidenum">
              <a:rPr lang="en-CA" smtClean="0"/>
              <a:pPr/>
              <a:t>‹#›</a:t>
            </a:fld>
            <a:endParaRPr lang="en-CA" dirty="0"/>
          </a:p>
        </p:txBody>
      </p:sp>
    </p:spTree>
    <p:extLst>
      <p:ext uri="{BB962C8B-B14F-4D97-AF65-F5344CB8AC3E}">
        <p14:creationId xmlns:p14="http://schemas.microsoft.com/office/powerpoint/2010/main" val="2143503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3A3CC3-FDB4-40D1-82AC-689D76FBA3CE}" type="datetimeFigureOut">
              <a:rPr lang="en-CA" smtClean="0"/>
              <a:pPr/>
              <a:t>2020-09-30</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F945192-BE43-40B1-A2DA-55D3CF427549}" type="slidenum">
              <a:rPr lang="en-CA" smtClean="0"/>
              <a:pPr/>
              <a:t>‹#›</a:t>
            </a:fld>
            <a:endParaRPr lang="en-CA" dirty="0"/>
          </a:p>
        </p:txBody>
      </p:sp>
    </p:spTree>
    <p:extLst>
      <p:ext uri="{BB962C8B-B14F-4D97-AF65-F5344CB8AC3E}">
        <p14:creationId xmlns:p14="http://schemas.microsoft.com/office/powerpoint/2010/main" val="2510993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3A3CC3-FDB4-40D1-82AC-689D76FBA3CE}" type="datetimeFigureOut">
              <a:rPr lang="en-CA" smtClean="0"/>
              <a:pPr/>
              <a:t>2020-09-30</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F945192-BE43-40B1-A2DA-55D3CF427549}" type="slidenum">
              <a:rPr lang="en-CA" smtClean="0"/>
              <a:pPr/>
              <a:t>‹#›</a:t>
            </a:fld>
            <a:endParaRPr lang="en-CA" dirty="0"/>
          </a:p>
        </p:txBody>
      </p:sp>
    </p:spTree>
    <p:extLst>
      <p:ext uri="{BB962C8B-B14F-4D97-AF65-F5344CB8AC3E}">
        <p14:creationId xmlns:p14="http://schemas.microsoft.com/office/powerpoint/2010/main" val="1026304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A3A3CC3-FDB4-40D1-82AC-689D76FBA3CE}" type="datetimeFigureOut">
              <a:rPr lang="en-CA" smtClean="0"/>
              <a:pPr/>
              <a:t>2020-09-30</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F945192-BE43-40B1-A2DA-55D3CF427549}" type="slidenum">
              <a:rPr lang="en-CA" smtClean="0"/>
              <a:pPr/>
              <a:t>‹#›</a:t>
            </a:fld>
            <a:endParaRPr lang="en-CA"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8871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A3A3CC3-FDB4-40D1-82AC-689D76FBA3CE}" type="datetimeFigureOut">
              <a:rPr lang="en-CA" smtClean="0"/>
              <a:pPr/>
              <a:t>2020-09-30</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7F945192-BE43-40B1-A2DA-55D3CF427549}" type="slidenum">
              <a:rPr lang="en-CA" smtClean="0"/>
              <a:pPr/>
              <a:t>‹#›</a:t>
            </a:fld>
            <a:endParaRPr lang="en-CA" dirty="0"/>
          </a:p>
        </p:txBody>
      </p:sp>
    </p:spTree>
    <p:extLst>
      <p:ext uri="{BB962C8B-B14F-4D97-AF65-F5344CB8AC3E}">
        <p14:creationId xmlns:p14="http://schemas.microsoft.com/office/powerpoint/2010/main" val="2285856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A3A3CC3-FDB4-40D1-82AC-689D76FBA3CE}" type="datetimeFigureOut">
              <a:rPr lang="en-CA" smtClean="0"/>
              <a:pPr/>
              <a:t>2020-09-30</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7F945192-BE43-40B1-A2DA-55D3CF427549}" type="slidenum">
              <a:rPr lang="en-CA" smtClean="0"/>
              <a:pPr/>
              <a:t>‹#›</a:t>
            </a:fld>
            <a:endParaRPr lang="en-CA" dirty="0"/>
          </a:p>
        </p:txBody>
      </p:sp>
    </p:spTree>
    <p:extLst>
      <p:ext uri="{BB962C8B-B14F-4D97-AF65-F5344CB8AC3E}">
        <p14:creationId xmlns:p14="http://schemas.microsoft.com/office/powerpoint/2010/main" val="2663621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A3A3CC3-FDB4-40D1-82AC-689D76FBA3CE}" type="datetimeFigureOut">
              <a:rPr lang="en-CA" smtClean="0"/>
              <a:pPr/>
              <a:t>2020-09-30</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7F945192-BE43-40B1-A2DA-55D3CF427549}" type="slidenum">
              <a:rPr lang="en-CA" smtClean="0"/>
              <a:pPr/>
              <a:t>‹#›</a:t>
            </a:fld>
            <a:endParaRPr lang="en-CA" dirty="0"/>
          </a:p>
        </p:txBody>
      </p:sp>
    </p:spTree>
    <p:extLst>
      <p:ext uri="{BB962C8B-B14F-4D97-AF65-F5344CB8AC3E}">
        <p14:creationId xmlns:p14="http://schemas.microsoft.com/office/powerpoint/2010/main" val="215275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A3A3CC3-FDB4-40D1-82AC-689D76FBA3CE}" type="datetimeFigureOut">
              <a:rPr lang="en-CA" smtClean="0"/>
              <a:pPr/>
              <a:t>2020-09-30</a:t>
            </a:fld>
            <a:endParaRPr lang="en-CA"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CA" dirty="0"/>
          </a:p>
        </p:txBody>
      </p:sp>
      <p:sp>
        <p:nvSpPr>
          <p:cNvPr id="9" name="Slide Number Placeholder 8"/>
          <p:cNvSpPr>
            <a:spLocks noGrp="1"/>
          </p:cNvSpPr>
          <p:nvPr>
            <p:ph type="sldNum" sz="quarter" idx="12"/>
          </p:nvPr>
        </p:nvSpPr>
        <p:spPr/>
        <p:txBody>
          <a:bodyPr/>
          <a:lstStyle/>
          <a:p>
            <a:fld id="{7F945192-BE43-40B1-A2DA-55D3CF427549}" type="slidenum">
              <a:rPr lang="en-CA" smtClean="0"/>
              <a:pPr/>
              <a:t>‹#›</a:t>
            </a:fld>
            <a:endParaRPr lang="en-CA" dirty="0"/>
          </a:p>
        </p:txBody>
      </p:sp>
    </p:spTree>
    <p:extLst>
      <p:ext uri="{BB962C8B-B14F-4D97-AF65-F5344CB8AC3E}">
        <p14:creationId xmlns:p14="http://schemas.microsoft.com/office/powerpoint/2010/main" val="3812166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A3A3CC3-FDB4-40D1-82AC-689D76FBA3CE}" type="datetimeFigureOut">
              <a:rPr lang="en-CA" smtClean="0"/>
              <a:pPr/>
              <a:t>2020-09-30</a:t>
            </a:fld>
            <a:endParaRPr lang="en-CA"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CA"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F945192-BE43-40B1-A2DA-55D3CF427549}" type="slidenum">
              <a:rPr lang="en-CA" smtClean="0"/>
              <a:pPr/>
              <a:t>‹#›</a:t>
            </a:fld>
            <a:endParaRPr lang="en-CA" dirty="0"/>
          </a:p>
        </p:txBody>
      </p:sp>
    </p:spTree>
    <p:extLst>
      <p:ext uri="{BB962C8B-B14F-4D97-AF65-F5344CB8AC3E}">
        <p14:creationId xmlns:p14="http://schemas.microsoft.com/office/powerpoint/2010/main" val="4058308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cstate="print"/>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A3A3CC3-FDB4-40D1-82AC-689D76FBA3CE}" type="datetimeFigureOut">
              <a:rPr lang="en-CA" smtClean="0"/>
              <a:pPr/>
              <a:t>2020-09-30</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7F945192-BE43-40B1-A2DA-55D3CF427549}" type="slidenum">
              <a:rPr lang="en-CA" smtClean="0"/>
              <a:pPr/>
              <a:t>‹#›</a:t>
            </a:fld>
            <a:endParaRPr lang="en-CA" dirty="0"/>
          </a:p>
        </p:txBody>
      </p:sp>
    </p:spTree>
    <p:extLst>
      <p:ext uri="{BB962C8B-B14F-4D97-AF65-F5344CB8AC3E}">
        <p14:creationId xmlns:p14="http://schemas.microsoft.com/office/powerpoint/2010/main" val="3404856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A3A3CC3-FDB4-40D1-82AC-689D76FBA3CE}" type="datetimeFigureOut">
              <a:rPr lang="en-CA" smtClean="0"/>
              <a:pPr/>
              <a:t>2020-09-30</a:t>
            </a:fld>
            <a:endParaRPr lang="en-CA"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CA"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F945192-BE43-40B1-A2DA-55D3CF427549}" type="slidenum">
              <a:rPr lang="en-CA" smtClean="0"/>
              <a:pPr/>
              <a:t>‹#›</a:t>
            </a:fld>
            <a:endParaRPr lang="en-CA"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23614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hyperlink" Target="mailto:olivia.ford@cpkn.ca"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mailto:Krystine.Richards@cpkn.ca"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mailto:info@cpkn.ca"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1D342-7A68-4CC9-82C6-4085FA615309}"/>
              </a:ext>
            </a:extLst>
          </p:cNvPr>
          <p:cNvSpPr>
            <a:spLocks noGrp="1"/>
          </p:cNvSpPr>
          <p:nvPr>
            <p:ph type="title"/>
          </p:nvPr>
        </p:nvSpPr>
        <p:spPr>
          <a:xfrm>
            <a:off x="1097280" y="1299972"/>
            <a:ext cx="10354792" cy="2602256"/>
          </a:xfrm>
        </p:spPr>
        <p:txBody>
          <a:bodyPr>
            <a:noAutofit/>
          </a:bodyPr>
          <a:lstStyle/>
          <a:p>
            <a:pPr algn="ctr"/>
            <a:r>
              <a:rPr lang="en-CA" sz="6000" dirty="0">
                <a:solidFill>
                  <a:srgbClr val="005CA8"/>
                </a:solidFill>
                <a:latin typeface="Kapra Regular" pitchFamily="50" charset="0"/>
              </a:rPr>
              <a:t>Session 1: </a:t>
            </a:r>
            <a:r>
              <a:rPr lang="en-US" sz="6000" dirty="0">
                <a:solidFill>
                  <a:srgbClr val="005CA8"/>
                </a:solidFill>
                <a:latin typeface="Kapra Regular" pitchFamily="50" charset="0"/>
              </a:rPr>
              <a:t>Leadership in Challenging Times</a:t>
            </a:r>
            <a:endParaRPr lang="en-CA" sz="6000" dirty="0">
              <a:solidFill>
                <a:srgbClr val="005CA8"/>
              </a:solidFill>
            </a:endParaRPr>
          </a:p>
        </p:txBody>
      </p:sp>
      <p:sp>
        <p:nvSpPr>
          <p:cNvPr id="6" name="Text Placeholder 5">
            <a:extLst>
              <a:ext uri="{FF2B5EF4-FFF2-40B4-BE49-F238E27FC236}">
                <a16:creationId xmlns:a16="http://schemas.microsoft.com/office/drawing/2014/main" id="{DE45682B-50C6-496A-AADD-6B368C352E19}"/>
              </a:ext>
            </a:extLst>
          </p:cNvPr>
          <p:cNvSpPr>
            <a:spLocks noGrp="1"/>
          </p:cNvSpPr>
          <p:nvPr>
            <p:ph type="body" idx="1"/>
          </p:nvPr>
        </p:nvSpPr>
        <p:spPr>
          <a:xfrm>
            <a:off x="1097280" y="4453128"/>
            <a:ext cx="10058400" cy="1776222"/>
          </a:xfrm>
        </p:spPr>
        <p:txBody>
          <a:bodyPr>
            <a:noAutofit/>
          </a:bodyPr>
          <a:lstStyle/>
          <a:p>
            <a:pPr algn="ctr"/>
            <a:r>
              <a:rPr lang="en-CA" sz="1500" dirty="0">
                <a:solidFill>
                  <a:srgbClr val="4A4A4A"/>
                </a:solidFill>
              </a:rPr>
              <a:t>Hosted by: CPKN Collaboration &amp; Engagement Subcommittee</a:t>
            </a:r>
          </a:p>
          <a:p>
            <a:pPr algn="ctr"/>
            <a:r>
              <a:rPr lang="en-CA" sz="1500" dirty="0">
                <a:solidFill>
                  <a:srgbClr val="4A4A4A"/>
                </a:solidFill>
              </a:rPr>
              <a:t>Chair: Paul Hebert, Director, Ontario Police College</a:t>
            </a:r>
          </a:p>
          <a:p>
            <a:pPr algn="ctr"/>
            <a:r>
              <a:rPr lang="en-CA" sz="1500" dirty="0">
                <a:solidFill>
                  <a:srgbClr val="4A4A4A"/>
                </a:solidFill>
              </a:rPr>
              <a:t> co-Chair: Supt. Larry Montgomery, Pacific Region Training Centre, RCMP</a:t>
            </a:r>
          </a:p>
          <a:p>
            <a:pPr algn="ctr"/>
            <a:r>
              <a:rPr lang="en-CA" sz="1500" dirty="0">
                <a:solidFill>
                  <a:srgbClr val="4A4A4A"/>
                </a:solidFill>
              </a:rPr>
              <a:t>Moderator: Sidney Reid, Specials Projects Manager, CPKN </a:t>
            </a:r>
          </a:p>
          <a:p>
            <a:pPr algn="ctr"/>
            <a:r>
              <a:rPr lang="en-CA" sz="1500" dirty="0">
                <a:solidFill>
                  <a:srgbClr val="4A4A4A"/>
                </a:solidFill>
              </a:rPr>
              <a:t>September 30, 2020</a:t>
            </a:r>
          </a:p>
        </p:txBody>
      </p:sp>
      <p:pic>
        <p:nvPicPr>
          <p:cNvPr id="4" name="Picture 3" descr="A close up of a sign&#10;&#10;Description automatically generated">
            <a:extLst>
              <a:ext uri="{FF2B5EF4-FFF2-40B4-BE49-F238E27FC236}">
                <a16:creationId xmlns:a16="http://schemas.microsoft.com/office/drawing/2014/main" id="{C2F976C2-4EBA-4C55-8A2A-5924B5FA8F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5468" y="457128"/>
            <a:ext cx="7621064" cy="1028844"/>
          </a:xfrm>
          <a:prstGeom prst="rect">
            <a:avLst/>
          </a:prstGeom>
        </p:spPr>
      </p:pic>
    </p:spTree>
    <p:extLst>
      <p:ext uri="{BB962C8B-B14F-4D97-AF65-F5344CB8AC3E}">
        <p14:creationId xmlns:p14="http://schemas.microsoft.com/office/powerpoint/2010/main" val="349141979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449F9-13BF-4A8D-AB05-26697B19375C}"/>
              </a:ext>
            </a:extLst>
          </p:cNvPr>
          <p:cNvSpPr>
            <a:spLocks noGrp="1"/>
          </p:cNvSpPr>
          <p:nvPr>
            <p:ph type="title"/>
          </p:nvPr>
        </p:nvSpPr>
        <p:spPr/>
        <p:txBody>
          <a:bodyPr/>
          <a:lstStyle/>
          <a:p>
            <a:r>
              <a:rPr lang="en-US" dirty="0">
                <a:solidFill>
                  <a:srgbClr val="005CA8"/>
                </a:solidFill>
                <a:latin typeface="Kapra Regular" pitchFamily="50" charset="0"/>
              </a:rPr>
              <a:t>Meet Chief Kimberley Greenwood</a:t>
            </a:r>
          </a:p>
        </p:txBody>
      </p:sp>
      <p:sp>
        <p:nvSpPr>
          <p:cNvPr id="3" name="Content Placeholder 2">
            <a:extLst>
              <a:ext uri="{FF2B5EF4-FFF2-40B4-BE49-F238E27FC236}">
                <a16:creationId xmlns:a16="http://schemas.microsoft.com/office/drawing/2014/main" id="{CDBC6481-3D4E-4670-9D42-6D613DE62560}"/>
              </a:ext>
            </a:extLst>
          </p:cNvPr>
          <p:cNvSpPr>
            <a:spLocks noGrp="1"/>
          </p:cNvSpPr>
          <p:nvPr>
            <p:ph idx="1"/>
          </p:nvPr>
        </p:nvSpPr>
        <p:spPr/>
        <p:txBody>
          <a:bodyPr>
            <a:normAutofit lnSpcReduction="10000"/>
          </a:bodyPr>
          <a:lstStyle/>
          <a:p>
            <a:r>
              <a:rPr lang="en-US" dirty="0">
                <a:solidFill>
                  <a:srgbClr val="4A4A4A"/>
                </a:solidFill>
              </a:rPr>
              <a:t>Chief Greenwood began her career with the Toronto Police Service where she served in Divisional Policing, Detective Operations, Human Resources Command, and Professional Standards. On March 26, 2013 she was appointed the ninth Chief of Police for the Barrie Police Service.</a:t>
            </a:r>
          </a:p>
          <a:p>
            <a:r>
              <a:rPr lang="en-US" dirty="0">
                <a:solidFill>
                  <a:srgbClr val="4A4A4A"/>
                </a:solidFill>
              </a:rPr>
              <a:t>Chief Greenwood is a member of the Canadian Association of Chiefs of Police and Ontario Association of Chiefs of Police. She serves as co-Chair of the CACP Crime Prevention, Community Safety and Well-Being Committee and is Chair of the OACP’s Police Human Resources Committee. In addition she has chaired many policing advisory committees and working groups. Some of her community </a:t>
            </a:r>
            <a:r>
              <a:rPr lang="en-US" dirty="0" err="1">
                <a:solidFill>
                  <a:srgbClr val="4A4A4A"/>
                </a:solidFill>
              </a:rPr>
              <a:t>endeavours</a:t>
            </a:r>
            <a:r>
              <a:rPr lang="en-US" dirty="0">
                <a:solidFill>
                  <a:srgbClr val="4A4A4A"/>
                </a:solidFill>
              </a:rPr>
              <a:t> include Women’s College Hospital Foundation, Girl Guides of Canada, and the Hugh McMillan Centre.</a:t>
            </a:r>
          </a:p>
          <a:p>
            <a:r>
              <a:rPr lang="en-US" dirty="0">
                <a:solidFill>
                  <a:srgbClr val="4A4A4A"/>
                </a:solidFill>
              </a:rPr>
              <a:t>Chief Greenwood has completed the Police Leadership Program at </a:t>
            </a:r>
            <a:r>
              <a:rPr lang="en-US" dirty="0" err="1">
                <a:solidFill>
                  <a:srgbClr val="4A4A4A"/>
                </a:solidFill>
              </a:rPr>
              <a:t>Rotman</a:t>
            </a:r>
            <a:r>
              <a:rPr lang="en-US" dirty="0">
                <a:solidFill>
                  <a:srgbClr val="4A4A4A"/>
                </a:solidFill>
              </a:rPr>
              <a:t> School of Management - University of Toronto and is a Bachelor of Applied Arts (Justice Studies) graduate from the University of Guelph Humber.</a:t>
            </a:r>
          </a:p>
          <a:p>
            <a:endParaRPr lang="en-US" dirty="0"/>
          </a:p>
        </p:txBody>
      </p:sp>
    </p:spTree>
    <p:extLst>
      <p:ext uri="{BB962C8B-B14F-4D97-AF65-F5344CB8AC3E}">
        <p14:creationId xmlns:p14="http://schemas.microsoft.com/office/powerpoint/2010/main" val="6236102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CBAC3-9C2C-4831-9CE0-FBDF3328F809}"/>
              </a:ext>
            </a:extLst>
          </p:cNvPr>
          <p:cNvSpPr>
            <a:spLocks noGrp="1"/>
          </p:cNvSpPr>
          <p:nvPr>
            <p:ph type="title"/>
          </p:nvPr>
        </p:nvSpPr>
        <p:spPr/>
        <p:txBody>
          <a:bodyPr/>
          <a:lstStyle/>
          <a:p>
            <a:r>
              <a:rPr lang="en-US" dirty="0">
                <a:solidFill>
                  <a:srgbClr val="005CA8"/>
                </a:solidFill>
                <a:latin typeface="Kapra Regular" pitchFamily="50" charset="0"/>
              </a:rPr>
              <a:t>Meet Chief Constable Mark Neufeld</a:t>
            </a:r>
          </a:p>
        </p:txBody>
      </p:sp>
      <p:sp>
        <p:nvSpPr>
          <p:cNvPr id="3" name="Content Placeholder 2">
            <a:extLst>
              <a:ext uri="{FF2B5EF4-FFF2-40B4-BE49-F238E27FC236}">
                <a16:creationId xmlns:a16="http://schemas.microsoft.com/office/drawing/2014/main" id="{AA232F5B-E1C3-4918-9C08-5D49108181B0}"/>
              </a:ext>
            </a:extLst>
          </p:cNvPr>
          <p:cNvSpPr>
            <a:spLocks noGrp="1"/>
          </p:cNvSpPr>
          <p:nvPr>
            <p:ph idx="1"/>
          </p:nvPr>
        </p:nvSpPr>
        <p:spPr/>
        <p:txBody>
          <a:bodyPr>
            <a:normAutofit fontScale="92500" lnSpcReduction="10000"/>
          </a:bodyPr>
          <a:lstStyle/>
          <a:p>
            <a:r>
              <a:rPr lang="en-US" sz="1600" dirty="0">
                <a:solidFill>
                  <a:srgbClr val="4A4A4A"/>
                </a:solidFill>
              </a:rPr>
              <a:t>Chief Constable Neufeld believes strongly in providing top-quality police service to the community through professionalism, innovation, and inclusive leadership that is supportive of employees.</a:t>
            </a:r>
          </a:p>
          <a:p>
            <a:r>
              <a:rPr lang="en-US" sz="1600" dirty="0">
                <a:solidFill>
                  <a:srgbClr val="4A4A4A"/>
                </a:solidFill>
              </a:rPr>
              <a:t>Neufeld joined the Calgary Police Service in 2019 after serving for two years as the Chief of the Camrose Police Service, a smaller community that gave him the opportunity to build strong partnerships with staff and residents to improve quality of life in the city.</a:t>
            </a:r>
          </a:p>
          <a:p>
            <a:r>
              <a:rPr lang="en-US" sz="1600" dirty="0">
                <a:solidFill>
                  <a:srgbClr val="4A4A4A"/>
                </a:solidFill>
              </a:rPr>
              <a:t>Neufeld is currently a member of the Canadian Association of Chiefs of Police board of directors. He also sits on boards for the Burns Memorial Fund, Calgary Police Foundation and </a:t>
            </a:r>
            <a:r>
              <a:rPr lang="en-US" sz="1600" dirty="0" err="1">
                <a:solidFill>
                  <a:srgbClr val="4A4A4A"/>
                </a:solidFill>
              </a:rPr>
              <a:t>YouthLink</a:t>
            </a:r>
            <a:r>
              <a:rPr lang="en-US" sz="1600" dirty="0">
                <a:solidFill>
                  <a:srgbClr val="4A4A4A"/>
                </a:solidFill>
              </a:rPr>
              <a:t> Interpretive Centre. He recently completed a Masters in criminology and police management at the University of Cambridge and the CACP Executive Global Studies program, where he studied international approaches to cybercrime.</a:t>
            </a:r>
          </a:p>
          <a:p>
            <a:r>
              <a:rPr lang="en-US" sz="1600" dirty="0">
                <a:solidFill>
                  <a:srgbClr val="4A4A4A"/>
                </a:solidFill>
              </a:rPr>
              <a:t>Neufeld began his policing career in 1992 with the Vancouver Police Department. One year later, the illness of a parent brought him to the Edmonton Police Service, where he spent time as a frontline patrol officer and gained experience in undercover operations, incident command, crisis negotiation and as a member of the EPS Public Order Unit. Through his career with EPS, Neufeld was promoted through to the rank of Superintendent and spent time in the Criminal Investigations Division, Internal Affairs, the Intelligence Section, Professional Standards and Human Resources. He also completed two secondments with the Alberta Serious Incident Response Team (ASIRT), including one as Director of Investigations.</a:t>
            </a:r>
          </a:p>
          <a:p>
            <a:r>
              <a:rPr lang="en-US" sz="1600" dirty="0">
                <a:solidFill>
                  <a:srgbClr val="4A4A4A"/>
                </a:solidFill>
              </a:rPr>
              <a:t>Neufeld was invested as a member of the Order of Merit of the Police Forces in 2014. He is also the recipient of the Queen’s Diamond Jubilee Medal, the Police Exemplary Service Medal, and the Alberta Law Enforcement Long Service Medal.</a:t>
            </a:r>
          </a:p>
        </p:txBody>
      </p:sp>
    </p:spTree>
    <p:extLst>
      <p:ext uri="{BB962C8B-B14F-4D97-AF65-F5344CB8AC3E}">
        <p14:creationId xmlns:p14="http://schemas.microsoft.com/office/powerpoint/2010/main" val="4807737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7CEBF-FFE6-4F1A-B896-60DE7BFC97DD}"/>
              </a:ext>
            </a:extLst>
          </p:cNvPr>
          <p:cNvSpPr>
            <a:spLocks noGrp="1"/>
          </p:cNvSpPr>
          <p:nvPr>
            <p:ph type="title"/>
          </p:nvPr>
        </p:nvSpPr>
        <p:spPr/>
        <p:txBody>
          <a:bodyPr/>
          <a:lstStyle/>
          <a:p>
            <a:r>
              <a:rPr lang="en-US" dirty="0">
                <a:solidFill>
                  <a:srgbClr val="005CA8"/>
                </a:solidFill>
                <a:latin typeface="Kapra Regular" pitchFamily="50" charset="0"/>
              </a:rPr>
              <a:t>Meet Chief Nishan </a:t>
            </a:r>
            <a:r>
              <a:rPr lang="en-US" dirty="0" err="1">
                <a:solidFill>
                  <a:srgbClr val="005CA8"/>
                </a:solidFill>
                <a:latin typeface="Kapra Regular" pitchFamily="50" charset="0"/>
              </a:rPr>
              <a:t>Duraiappah</a:t>
            </a:r>
            <a:endParaRPr lang="en-US" dirty="0">
              <a:solidFill>
                <a:srgbClr val="005CA8"/>
              </a:solidFill>
              <a:latin typeface="Kapra Regular" pitchFamily="50" charset="0"/>
            </a:endParaRPr>
          </a:p>
        </p:txBody>
      </p:sp>
      <p:sp>
        <p:nvSpPr>
          <p:cNvPr id="3" name="Content Placeholder 2">
            <a:extLst>
              <a:ext uri="{FF2B5EF4-FFF2-40B4-BE49-F238E27FC236}">
                <a16:creationId xmlns:a16="http://schemas.microsoft.com/office/drawing/2014/main" id="{963C5B95-0FD8-4092-8026-CEF1BCB0F5DF}"/>
              </a:ext>
            </a:extLst>
          </p:cNvPr>
          <p:cNvSpPr>
            <a:spLocks noGrp="1"/>
          </p:cNvSpPr>
          <p:nvPr>
            <p:ph idx="1"/>
          </p:nvPr>
        </p:nvSpPr>
        <p:spPr/>
        <p:txBody>
          <a:bodyPr>
            <a:normAutofit fontScale="92500" lnSpcReduction="20000"/>
          </a:bodyPr>
          <a:lstStyle/>
          <a:p>
            <a:r>
              <a:rPr lang="en-US" sz="1600" dirty="0">
                <a:solidFill>
                  <a:srgbClr val="4A4A4A"/>
                </a:solidFill>
              </a:rPr>
              <a:t>Chief Nishan </a:t>
            </a:r>
            <a:r>
              <a:rPr lang="en-US" sz="1600" dirty="0" err="1">
                <a:solidFill>
                  <a:srgbClr val="4A4A4A"/>
                </a:solidFill>
              </a:rPr>
              <a:t>Duraiappah</a:t>
            </a:r>
            <a:r>
              <a:rPr lang="en-US" sz="1600" dirty="0">
                <a:solidFill>
                  <a:srgbClr val="4A4A4A"/>
                </a:solidFill>
              </a:rPr>
              <a:t> was born in Sri Lanka, and immigrated to Canada. He began his career with the Halton Police in December 1995. He served as a Constable for several years in uniform patrol in the towns and cities of Milton, Halton Hills and Burlington and in their general investigative divisions.</a:t>
            </a:r>
          </a:p>
          <a:p>
            <a:r>
              <a:rPr lang="en-US" sz="1600" dirty="0">
                <a:solidFill>
                  <a:srgbClr val="4A4A4A"/>
                </a:solidFill>
              </a:rPr>
              <a:t>Throughout his career he has worked in the Regional Drug &amp; Morality Bureau, Guns &amp; Gangs Unit, District Criminal Investigations and with the RCMP Combined Forces Special Enforcement Unit. He also maintained a strong commitment with many of the Region’s diverse, cultural and faith communities as the Halton Police Diversity &amp; Cultural Relations Coordinator.</a:t>
            </a:r>
          </a:p>
          <a:p>
            <a:r>
              <a:rPr lang="en-US" sz="1600" dirty="0">
                <a:solidFill>
                  <a:srgbClr val="4A4A4A"/>
                </a:solidFill>
              </a:rPr>
              <a:t>Chief </a:t>
            </a:r>
            <a:r>
              <a:rPr lang="en-US" sz="1600" dirty="0" err="1">
                <a:solidFill>
                  <a:srgbClr val="4A4A4A"/>
                </a:solidFill>
              </a:rPr>
              <a:t>Duraiappah</a:t>
            </a:r>
            <a:r>
              <a:rPr lang="en-US" sz="1600" dirty="0">
                <a:solidFill>
                  <a:srgbClr val="4A4A4A"/>
                </a:solidFill>
              </a:rPr>
              <a:t> has served as the Operations Commander for Milton and Halton Hills, the Commander of the Office of Continuous Improvement and Strategic Management (OCISM) and Chief’s Executive Officer. He was promoted to Deputy Chief in the fall of 2015, charged with leading District Operations for all four municipalities, and the Regional Community Mobilization Bureau, Information Technology and Strategic Management Office.</a:t>
            </a:r>
          </a:p>
          <a:p>
            <a:r>
              <a:rPr lang="en-US" sz="1600" dirty="0">
                <a:solidFill>
                  <a:srgbClr val="4A4A4A"/>
                </a:solidFill>
              </a:rPr>
              <a:t>In October of 2019, Chief </a:t>
            </a:r>
            <a:r>
              <a:rPr lang="en-US" sz="1600" dirty="0" err="1">
                <a:solidFill>
                  <a:srgbClr val="4A4A4A"/>
                </a:solidFill>
              </a:rPr>
              <a:t>Duraiappah</a:t>
            </a:r>
            <a:r>
              <a:rPr lang="en-US" sz="1600" dirty="0">
                <a:solidFill>
                  <a:srgbClr val="4A4A4A"/>
                </a:solidFill>
              </a:rPr>
              <a:t> was appointed Chief of Peel Regional Police.</a:t>
            </a:r>
          </a:p>
          <a:p>
            <a:r>
              <a:rPr lang="en-US" sz="1600" dirty="0">
                <a:solidFill>
                  <a:srgbClr val="4A4A4A"/>
                </a:solidFill>
              </a:rPr>
              <a:t>Chief </a:t>
            </a:r>
            <a:r>
              <a:rPr lang="en-US" sz="1600" dirty="0" err="1">
                <a:solidFill>
                  <a:srgbClr val="4A4A4A"/>
                </a:solidFill>
              </a:rPr>
              <a:t>Duraiappah</a:t>
            </a:r>
            <a:r>
              <a:rPr lang="en-US" sz="1600" dirty="0">
                <a:solidFill>
                  <a:srgbClr val="4A4A4A"/>
                </a:solidFill>
              </a:rPr>
              <a:t> holds a Bachelor of Arts Degree in Sociology and Criminology from the University of Toronto, and a Diploma of Public Administration from the University of Western Ontario. Chief </a:t>
            </a:r>
            <a:r>
              <a:rPr lang="en-US" sz="1600" dirty="0" err="1">
                <a:solidFill>
                  <a:srgbClr val="4A4A4A"/>
                </a:solidFill>
              </a:rPr>
              <a:t>Duraiappah</a:t>
            </a:r>
            <a:r>
              <a:rPr lang="en-US" sz="1600" dirty="0">
                <a:solidFill>
                  <a:srgbClr val="4A4A4A"/>
                </a:solidFill>
              </a:rPr>
              <a:t> serves on the OACP Board of Directors and has served on various OACP Committees throughout his career. He is the recipient of the Queen Elizabeth II Diamond Jubilee Medal (2012), and is a Member of the Order of Merit Canada (2016).</a:t>
            </a:r>
          </a:p>
          <a:p>
            <a:r>
              <a:rPr lang="en-US" sz="1600" dirty="0">
                <a:solidFill>
                  <a:srgbClr val="4A4A4A"/>
                </a:solidFill>
              </a:rPr>
              <a:t>Chief </a:t>
            </a:r>
            <a:r>
              <a:rPr lang="en-US" sz="1600" dirty="0" err="1">
                <a:solidFill>
                  <a:srgbClr val="4A4A4A"/>
                </a:solidFill>
              </a:rPr>
              <a:t>Duraiappah</a:t>
            </a:r>
            <a:r>
              <a:rPr lang="en-US" sz="1600" dirty="0">
                <a:solidFill>
                  <a:srgbClr val="4A4A4A"/>
                </a:solidFill>
              </a:rPr>
              <a:t> has maintained a strong commitment to his community and is involved with several sports and hobbies as well as a volunteer board member for the United Way, and the South Asian Autism Awareness Centre in the GTA.</a:t>
            </a:r>
          </a:p>
        </p:txBody>
      </p:sp>
    </p:spTree>
    <p:extLst>
      <p:ext uri="{BB962C8B-B14F-4D97-AF65-F5344CB8AC3E}">
        <p14:creationId xmlns:p14="http://schemas.microsoft.com/office/powerpoint/2010/main" val="28973691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2C0B2E1-0268-42EC-ABD3-94F81A05B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7D2256B4-48EA-40FC-BBC0-AA1EE6E00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3D44BCCA-102D-4A9D-B1E4-2450CAF0B0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8C6E698C-8155-4B8B-BDC9-B7299772B5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F185CB0-576D-46E2-9D79-18A4BFBBF3A5}"/>
              </a:ext>
            </a:extLst>
          </p:cNvPr>
          <p:cNvSpPr>
            <a:spLocks noGrp="1"/>
          </p:cNvSpPr>
          <p:nvPr>
            <p:ph type="title"/>
          </p:nvPr>
        </p:nvSpPr>
        <p:spPr>
          <a:xfrm>
            <a:off x="965201" y="643467"/>
            <a:ext cx="6255026" cy="5054008"/>
          </a:xfrm>
        </p:spPr>
        <p:txBody>
          <a:bodyPr vert="horz" lIns="91440" tIns="45720" rIns="91440" bIns="45720" rtlCol="0" anchor="ctr">
            <a:normAutofit/>
          </a:bodyPr>
          <a:lstStyle/>
          <a:p>
            <a:pPr algn="r"/>
            <a:r>
              <a:rPr lang="en-US" sz="8000" dirty="0">
                <a:solidFill>
                  <a:srgbClr val="005CA8"/>
                </a:solidFill>
                <a:latin typeface="Kapra Regular" pitchFamily="50" charset="0"/>
              </a:rPr>
              <a:t>Q&amp;A</a:t>
            </a:r>
          </a:p>
        </p:txBody>
      </p:sp>
      <p:cxnSp>
        <p:nvCxnSpPr>
          <p:cNvPr id="15" name="Straight Connector 14">
            <a:extLst>
              <a:ext uri="{FF2B5EF4-FFF2-40B4-BE49-F238E27FC236}">
                <a16:creationId xmlns:a16="http://schemas.microsoft.com/office/drawing/2014/main" id="{09525C9A-1972-4836-BA7A-706C946EF4D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391367"/>
            <a:ext cx="0" cy="355820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8A549DE7-671D-4575-AF43-858FD99981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a:extLst>
              <a:ext uri="{FF2B5EF4-FFF2-40B4-BE49-F238E27FC236}">
                <a16:creationId xmlns:a16="http://schemas.microsoft.com/office/drawing/2014/main" id="{C22D9B36-9BE7-472B-8808-7E0D681073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40942"/>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972483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2C0B2E1-0268-42EC-ABD3-94F81A05B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7D2256B4-48EA-40FC-BBC0-AA1EE6E00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3D44BCCA-102D-4A9D-B1E4-2450CAF0B0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996B2D2-FCA4-488E-B201-E1599D18496D}"/>
              </a:ext>
            </a:extLst>
          </p:cNvPr>
          <p:cNvSpPr>
            <a:spLocks noGrp="1"/>
          </p:cNvSpPr>
          <p:nvPr>
            <p:ph type="title"/>
          </p:nvPr>
        </p:nvSpPr>
        <p:spPr>
          <a:xfrm>
            <a:off x="1097280" y="758952"/>
            <a:ext cx="10058400" cy="3892168"/>
          </a:xfrm>
        </p:spPr>
        <p:txBody>
          <a:bodyPr vert="horz" lIns="91440" tIns="45720" rIns="91440" bIns="45720" rtlCol="0" anchor="b">
            <a:normAutofit/>
          </a:bodyPr>
          <a:lstStyle/>
          <a:p>
            <a:r>
              <a:rPr lang="en-US" sz="8000" dirty="0">
                <a:solidFill>
                  <a:srgbClr val="005CA8"/>
                </a:solidFill>
                <a:latin typeface="Kapra Regular" pitchFamily="50" charset="0"/>
              </a:rPr>
              <a:t>Thank you</a:t>
            </a:r>
          </a:p>
        </p:txBody>
      </p:sp>
      <p:sp>
        <p:nvSpPr>
          <p:cNvPr id="15" name="Rectangle 14">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3597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1CD25-AE65-41CD-9B65-D3A88FD1AF1D}"/>
              </a:ext>
            </a:extLst>
          </p:cNvPr>
          <p:cNvSpPr>
            <a:spLocks noGrp="1"/>
          </p:cNvSpPr>
          <p:nvPr>
            <p:ph type="title"/>
          </p:nvPr>
        </p:nvSpPr>
        <p:spPr>
          <a:xfrm>
            <a:off x="1097280" y="343358"/>
            <a:ext cx="10058400" cy="1450757"/>
          </a:xfrm>
        </p:spPr>
        <p:txBody>
          <a:bodyPr/>
          <a:lstStyle/>
          <a:p>
            <a:r>
              <a:rPr lang="en-CA" b="1" dirty="0">
                <a:solidFill>
                  <a:srgbClr val="005CA8"/>
                </a:solidFill>
                <a:latin typeface="Kapra Regular" pitchFamily="50" charset="0"/>
              </a:rPr>
              <a:t>Housekeeping</a:t>
            </a:r>
          </a:p>
        </p:txBody>
      </p:sp>
      <p:sp>
        <p:nvSpPr>
          <p:cNvPr id="3" name="Content Placeholder 2">
            <a:extLst>
              <a:ext uri="{FF2B5EF4-FFF2-40B4-BE49-F238E27FC236}">
                <a16:creationId xmlns:a16="http://schemas.microsoft.com/office/drawing/2014/main" id="{AFC05F56-21FC-4581-B45B-1C95E4AF3F4E}"/>
              </a:ext>
            </a:extLst>
          </p:cNvPr>
          <p:cNvSpPr>
            <a:spLocks noGrp="1"/>
          </p:cNvSpPr>
          <p:nvPr>
            <p:ph idx="1"/>
          </p:nvPr>
        </p:nvSpPr>
        <p:spPr>
          <a:xfrm>
            <a:off x="1097280" y="1845734"/>
            <a:ext cx="10058400" cy="4023360"/>
          </a:xfrm>
        </p:spPr>
        <p:txBody>
          <a:bodyPr/>
          <a:lstStyle/>
          <a:p>
            <a:pPr>
              <a:buFont typeface="Wingdings" panose="05000000000000000000" pitchFamily="2" charset="2"/>
              <a:buChar char="§"/>
              <a:defRPr/>
            </a:pPr>
            <a:r>
              <a:rPr lang="en-US" dirty="0">
                <a:solidFill>
                  <a:schemeClr val="tx1"/>
                </a:solidFill>
              </a:rPr>
              <a:t>You are in Listen Only mode for the presentation, audio will be made available during Q&amp;A.  </a:t>
            </a:r>
          </a:p>
          <a:p>
            <a:pPr>
              <a:buFont typeface="Wingdings" panose="05000000000000000000" pitchFamily="2" charset="2"/>
              <a:buChar char="§"/>
              <a:defRPr/>
            </a:pPr>
            <a:r>
              <a:rPr lang="en-US" dirty="0">
                <a:solidFill>
                  <a:schemeClr val="tx1"/>
                </a:solidFill>
              </a:rPr>
              <a:t>Ask Questions </a:t>
            </a:r>
          </a:p>
          <a:p>
            <a:pPr lvl="1">
              <a:buFont typeface="Wingdings" panose="05000000000000000000" pitchFamily="2" charset="2"/>
              <a:buChar char="§"/>
              <a:defRPr/>
            </a:pPr>
            <a:r>
              <a:rPr lang="en-US" sz="2000" dirty="0">
                <a:solidFill>
                  <a:schemeClr val="tx1"/>
                </a:solidFill>
              </a:rPr>
              <a:t>Use ‘Chat’ or ‘Raise your hand’ and our moderator will give you audio access or will ask the question on your behalf. </a:t>
            </a:r>
          </a:p>
          <a:p>
            <a:pPr lvl="1">
              <a:buFont typeface="Wingdings" panose="05000000000000000000" pitchFamily="2" charset="2"/>
              <a:buChar char="§"/>
              <a:defRPr/>
            </a:pPr>
            <a:r>
              <a:rPr lang="en-US" sz="2000" dirty="0">
                <a:solidFill>
                  <a:schemeClr val="tx1"/>
                </a:solidFill>
              </a:rPr>
              <a:t>There will also be an open Q&amp;A at the end of the webinar. </a:t>
            </a:r>
          </a:p>
          <a:p>
            <a:pPr>
              <a:buFont typeface="Wingdings" panose="05000000000000000000" pitchFamily="2" charset="2"/>
              <a:buChar char="§"/>
              <a:defRPr/>
            </a:pPr>
            <a:r>
              <a:rPr lang="en-US" dirty="0">
                <a:solidFill>
                  <a:schemeClr val="tx1"/>
                </a:solidFill>
              </a:rPr>
              <a:t>Estimated time: 2 hours</a:t>
            </a:r>
          </a:p>
          <a:p>
            <a:pPr>
              <a:buFont typeface="Wingdings" panose="05000000000000000000" pitchFamily="2" charset="2"/>
              <a:buChar char="§"/>
              <a:defRPr/>
            </a:pPr>
            <a:r>
              <a:rPr lang="en-US" dirty="0">
                <a:solidFill>
                  <a:schemeClr val="tx1"/>
                </a:solidFill>
              </a:rPr>
              <a:t>If you are having any issues with audio or webinar access, please send a message via chat or email us directly: </a:t>
            </a:r>
            <a:r>
              <a:rPr lang="en-US" dirty="0">
                <a:solidFill>
                  <a:schemeClr val="tx1"/>
                </a:solidFill>
                <a:hlinkClick r:id="rId3"/>
              </a:rPr>
              <a:t>olivia.ford@cpkn.ca</a:t>
            </a:r>
            <a:r>
              <a:rPr lang="en-US" dirty="0">
                <a:solidFill>
                  <a:schemeClr val="tx1"/>
                </a:solidFill>
              </a:rPr>
              <a:t> or </a:t>
            </a:r>
            <a:r>
              <a:rPr lang="en-US" dirty="0">
                <a:solidFill>
                  <a:schemeClr val="tx1"/>
                </a:solidFill>
                <a:hlinkClick r:id="rId4"/>
              </a:rPr>
              <a:t>Krystine.Richards@cpkn.ca</a:t>
            </a:r>
            <a:r>
              <a:rPr lang="en-US" dirty="0">
                <a:solidFill>
                  <a:schemeClr val="tx1"/>
                </a:solidFill>
              </a:rPr>
              <a:t> </a:t>
            </a:r>
          </a:p>
          <a:p>
            <a:pPr>
              <a:buFont typeface="Wingdings" panose="05000000000000000000" pitchFamily="2" charset="2"/>
              <a:buChar char="§"/>
              <a:defRPr/>
            </a:pPr>
            <a:endParaRPr lang="en-US" dirty="0">
              <a:solidFill>
                <a:schemeClr val="tx1"/>
              </a:solidFill>
            </a:endParaRPr>
          </a:p>
          <a:p>
            <a:endParaRPr lang="en-CA" dirty="0"/>
          </a:p>
        </p:txBody>
      </p:sp>
      <p:pic>
        <p:nvPicPr>
          <p:cNvPr id="4" name="Picture 3">
            <a:extLst>
              <a:ext uri="{FF2B5EF4-FFF2-40B4-BE49-F238E27FC236}">
                <a16:creationId xmlns:a16="http://schemas.microsoft.com/office/drawing/2014/main" id="{1D4B5C96-535A-488C-B759-E569010E17CA}"/>
              </a:ext>
            </a:extLst>
          </p:cNvPr>
          <p:cNvPicPr>
            <a:picLocks noChangeAspect="1"/>
          </p:cNvPicPr>
          <p:nvPr/>
        </p:nvPicPr>
        <p:blipFill>
          <a:blip r:embed="rId5"/>
          <a:stretch>
            <a:fillRect/>
          </a:stretch>
        </p:blipFill>
        <p:spPr>
          <a:xfrm>
            <a:off x="228053" y="61009"/>
            <a:ext cx="4201072" cy="792764"/>
          </a:xfrm>
          <a:prstGeom prst="rect">
            <a:avLst/>
          </a:prstGeom>
        </p:spPr>
      </p:pic>
    </p:spTree>
    <p:extLst>
      <p:ext uri="{BB962C8B-B14F-4D97-AF65-F5344CB8AC3E}">
        <p14:creationId xmlns:p14="http://schemas.microsoft.com/office/powerpoint/2010/main" val="3104873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1CD25-AE65-41CD-9B65-D3A88FD1AF1D}"/>
              </a:ext>
            </a:extLst>
          </p:cNvPr>
          <p:cNvSpPr>
            <a:spLocks noGrp="1"/>
          </p:cNvSpPr>
          <p:nvPr>
            <p:ph type="title"/>
          </p:nvPr>
        </p:nvSpPr>
        <p:spPr>
          <a:xfrm>
            <a:off x="0" y="343358"/>
            <a:ext cx="12192000" cy="1450757"/>
          </a:xfrm>
        </p:spPr>
        <p:txBody>
          <a:bodyPr>
            <a:normAutofit/>
          </a:bodyPr>
          <a:lstStyle/>
          <a:p>
            <a:pPr algn="ctr"/>
            <a:r>
              <a:rPr lang="en-CA" b="1" dirty="0">
                <a:solidFill>
                  <a:srgbClr val="005CA8"/>
                </a:solidFill>
                <a:latin typeface="Kapra Regular" pitchFamily="50" charset="0"/>
              </a:rPr>
              <a:t>Meet the Collaboration &amp; </a:t>
            </a:r>
            <a:br>
              <a:rPr lang="en-CA" b="1" dirty="0">
                <a:solidFill>
                  <a:srgbClr val="005CA8"/>
                </a:solidFill>
                <a:latin typeface="Kapra Regular" pitchFamily="50" charset="0"/>
              </a:rPr>
            </a:br>
            <a:r>
              <a:rPr lang="en-CA" b="1" dirty="0">
                <a:solidFill>
                  <a:srgbClr val="005CA8"/>
                </a:solidFill>
                <a:latin typeface="Kapra Regular" pitchFamily="50" charset="0"/>
              </a:rPr>
              <a:t>Engagement Subcommittee</a:t>
            </a:r>
          </a:p>
        </p:txBody>
      </p:sp>
      <p:sp>
        <p:nvSpPr>
          <p:cNvPr id="3" name="Content Placeholder 2">
            <a:extLst>
              <a:ext uri="{FF2B5EF4-FFF2-40B4-BE49-F238E27FC236}">
                <a16:creationId xmlns:a16="http://schemas.microsoft.com/office/drawing/2014/main" id="{AFC05F56-21FC-4581-B45B-1C95E4AF3F4E}"/>
              </a:ext>
            </a:extLst>
          </p:cNvPr>
          <p:cNvSpPr>
            <a:spLocks noGrp="1"/>
          </p:cNvSpPr>
          <p:nvPr>
            <p:ph idx="1"/>
          </p:nvPr>
        </p:nvSpPr>
        <p:spPr>
          <a:xfrm>
            <a:off x="1097280" y="1845734"/>
            <a:ext cx="10058400" cy="4023360"/>
          </a:xfrm>
        </p:spPr>
        <p:txBody>
          <a:bodyPr>
            <a:normAutofit fontScale="92500" lnSpcReduction="10000"/>
          </a:bodyPr>
          <a:lstStyle/>
          <a:p>
            <a:pPr marL="0" indent="0">
              <a:buNone/>
            </a:pPr>
            <a:r>
              <a:rPr lang="en-CA" sz="2800" dirty="0">
                <a:solidFill>
                  <a:srgbClr val="4A4A4A"/>
                </a:solidFill>
              </a:rPr>
              <a:t>Paul Hebert, Director, Ontario Police College</a:t>
            </a:r>
          </a:p>
          <a:p>
            <a:pPr marL="0" indent="0">
              <a:buNone/>
            </a:pPr>
            <a:r>
              <a:rPr lang="en-CA" sz="2800" dirty="0">
                <a:solidFill>
                  <a:srgbClr val="4A4A4A"/>
                </a:solidFill>
              </a:rPr>
              <a:t>Supt. Larry Montgomery, Pacific Region Training Centre</a:t>
            </a:r>
          </a:p>
          <a:p>
            <a:pPr marL="0" indent="0">
              <a:buNone/>
            </a:pPr>
            <a:r>
              <a:rPr lang="en-CA" sz="2800" dirty="0">
                <a:solidFill>
                  <a:srgbClr val="4A4A4A"/>
                </a:solidFill>
              </a:rPr>
              <a:t>Members:</a:t>
            </a:r>
          </a:p>
          <a:p>
            <a:pPr>
              <a:buFont typeface="Arial" panose="020B0604020202020204" pitchFamily="34" charset="0"/>
              <a:buChar char="•"/>
            </a:pPr>
            <a:r>
              <a:rPr lang="en-CA" sz="2800" dirty="0">
                <a:solidFill>
                  <a:srgbClr val="4A4A4A"/>
                </a:solidFill>
              </a:rPr>
              <a:t> Sidney Reid, CPKN</a:t>
            </a:r>
          </a:p>
          <a:p>
            <a:pPr>
              <a:buFont typeface="Arial" panose="020B0604020202020204" pitchFamily="34" charset="0"/>
              <a:buChar char="•"/>
            </a:pPr>
            <a:r>
              <a:rPr lang="en-CA" sz="2800" dirty="0">
                <a:solidFill>
                  <a:srgbClr val="4A4A4A"/>
                </a:solidFill>
              </a:rPr>
              <a:t>Krystine Richards, CPKN</a:t>
            </a:r>
          </a:p>
          <a:p>
            <a:pPr marL="0" indent="0">
              <a:buNone/>
            </a:pPr>
            <a:r>
              <a:rPr lang="en-CA" sz="2800" dirty="0">
                <a:solidFill>
                  <a:srgbClr val="4A4A4A"/>
                </a:solidFill>
              </a:rPr>
              <a:t> </a:t>
            </a:r>
          </a:p>
          <a:p>
            <a:pPr marL="0" indent="0">
              <a:buNone/>
            </a:pPr>
            <a:r>
              <a:rPr lang="en-CA" sz="2800" dirty="0">
                <a:solidFill>
                  <a:srgbClr val="4A4A4A"/>
                </a:solidFill>
              </a:rPr>
              <a:t>Interested in joining or working on one of our projects? Let us know!</a:t>
            </a:r>
          </a:p>
          <a:p>
            <a:pPr marL="0" indent="0" algn="ctr">
              <a:buNone/>
            </a:pPr>
            <a:r>
              <a:rPr lang="en-CA" sz="2800" dirty="0">
                <a:hlinkClick r:id="rId3"/>
              </a:rPr>
              <a:t>info@cpkn.ca</a:t>
            </a:r>
            <a:r>
              <a:rPr lang="en-CA" sz="2800" dirty="0"/>
              <a:t> </a:t>
            </a:r>
          </a:p>
        </p:txBody>
      </p:sp>
      <p:pic>
        <p:nvPicPr>
          <p:cNvPr id="4" name="Picture 3">
            <a:extLst>
              <a:ext uri="{FF2B5EF4-FFF2-40B4-BE49-F238E27FC236}">
                <a16:creationId xmlns:a16="http://schemas.microsoft.com/office/drawing/2014/main" id="{1D4B5C96-535A-488C-B759-E569010E17CA}"/>
              </a:ext>
            </a:extLst>
          </p:cNvPr>
          <p:cNvPicPr>
            <a:picLocks noChangeAspect="1"/>
          </p:cNvPicPr>
          <p:nvPr/>
        </p:nvPicPr>
        <p:blipFill>
          <a:blip r:embed="rId4"/>
          <a:stretch>
            <a:fillRect/>
          </a:stretch>
        </p:blipFill>
        <p:spPr>
          <a:xfrm>
            <a:off x="229637" y="216172"/>
            <a:ext cx="2870615" cy="541700"/>
          </a:xfrm>
          <a:prstGeom prst="rect">
            <a:avLst/>
          </a:prstGeom>
        </p:spPr>
      </p:pic>
    </p:spTree>
    <p:extLst>
      <p:ext uri="{BB962C8B-B14F-4D97-AF65-F5344CB8AC3E}">
        <p14:creationId xmlns:p14="http://schemas.microsoft.com/office/powerpoint/2010/main" val="3045757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1CD25-AE65-41CD-9B65-D3A88FD1AF1D}"/>
              </a:ext>
            </a:extLst>
          </p:cNvPr>
          <p:cNvSpPr>
            <a:spLocks noGrp="1"/>
          </p:cNvSpPr>
          <p:nvPr>
            <p:ph type="title"/>
          </p:nvPr>
        </p:nvSpPr>
        <p:spPr>
          <a:xfrm>
            <a:off x="1097280" y="343358"/>
            <a:ext cx="10058400" cy="1450757"/>
          </a:xfrm>
        </p:spPr>
        <p:txBody>
          <a:bodyPr/>
          <a:lstStyle/>
          <a:p>
            <a:r>
              <a:rPr lang="en-CA" b="1" dirty="0">
                <a:solidFill>
                  <a:srgbClr val="005CA8"/>
                </a:solidFill>
                <a:latin typeface="Kapra Regular" pitchFamily="50" charset="0"/>
              </a:rPr>
              <a:t>Mandate</a:t>
            </a:r>
          </a:p>
        </p:txBody>
      </p:sp>
      <p:sp>
        <p:nvSpPr>
          <p:cNvPr id="3" name="Content Placeholder 2">
            <a:extLst>
              <a:ext uri="{FF2B5EF4-FFF2-40B4-BE49-F238E27FC236}">
                <a16:creationId xmlns:a16="http://schemas.microsoft.com/office/drawing/2014/main" id="{AFC05F56-21FC-4581-B45B-1C95E4AF3F4E}"/>
              </a:ext>
            </a:extLst>
          </p:cNvPr>
          <p:cNvSpPr>
            <a:spLocks noGrp="1"/>
          </p:cNvSpPr>
          <p:nvPr>
            <p:ph idx="1"/>
          </p:nvPr>
        </p:nvSpPr>
        <p:spPr>
          <a:xfrm>
            <a:off x="1097280" y="1845734"/>
            <a:ext cx="10058400" cy="4023360"/>
          </a:xfrm>
        </p:spPr>
        <p:txBody>
          <a:bodyPr>
            <a:normAutofit/>
          </a:bodyPr>
          <a:lstStyle/>
          <a:p>
            <a:pPr marL="0" indent="0">
              <a:buNone/>
            </a:pPr>
            <a:r>
              <a:rPr lang="en-CA" sz="2600" dirty="0">
                <a:solidFill>
                  <a:srgbClr val="4A4A4A"/>
                </a:solidFill>
              </a:rPr>
              <a:t>Support the CPKN mission in delivering high-quality technology enhanced professional development that meets the evolving needs of Canadian Policing.</a:t>
            </a:r>
          </a:p>
          <a:p>
            <a:r>
              <a:rPr lang="en-CA" sz="2600" dirty="0">
                <a:solidFill>
                  <a:srgbClr val="4A4A4A"/>
                </a:solidFill>
              </a:rPr>
              <a:t>Achieve this by:</a:t>
            </a:r>
          </a:p>
          <a:p>
            <a:pPr lvl="1"/>
            <a:r>
              <a:rPr lang="en-CA" sz="2400" dirty="0">
                <a:solidFill>
                  <a:srgbClr val="4A4A4A"/>
                </a:solidFill>
              </a:rPr>
              <a:t>Collaborating to leverage knowledge, experience, and best practices</a:t>
            </a:r>
          </a:p>
          <a:p>
            <a:pPr lvl="1"/>
            <a:r>
              <a:rPr lang="en-CA" sz="2400" dirty="0">
                <a:solidFill>
                  <a:srgbClr val="4A4A4A"/>
                </a:solidFill>
              </a:rPr>
              <a:t>Connecting and promoting CPKN’s activities to current and future leaders</a:t>
            </a:r>
          </a:p>
          <a:p>
            <a:pPr lvl="1"/>
            <a:r>
              <a:rPr lang="en-CA" sz="2400" dirty="0">
                <a:solidFill>
                  <a:srgbClr val="4A4A4A"/>
                </a:solidFill>
              </a:rPr>
              <a:t>Expand opportunities to discuss issues, share knowledge, and leverage the Canada-wide network.</a:t>
            </a:r>
          </a:p>
        </p:txBody>
      </p:sp>
      <p:pic>
        <p:nvPicPr>
          <p:cNvPr id="4" name="Picture 3">
            <a:extLst>
              <a:ext uri="{FF2B5EF4-FFF2-40B4-BE49-F238E27FC236}">
                <a16:creationId xmlns:a16="http://schemas.microsoft.com/office/drawing/2014/main" id="{1D4B5C96-535A-488C-B759-E569010E17CA}"/>
              </a:ext>
            </a:extLst>
          </p:cNvPr>
          <p:cNvPicPr>
            <a:picLocks noChangeAspect="1"/>
          </p:cNvPicPr>
          <p:nvPr/>
        </p:nvPicPr>
        <p:blipFill>
          <a:blip r:embed="rId3"/>
          <a:stretch>
            <a:fillRect/>
          </a:stretch>
        </p:blipFill>
        <p:spPr>
          <a:xfrm>
            <a:off x="4691172" y="5598244"/>
            <a:ext cx="2870615" cy="541700"/>
          </a:xfrm>
          <a:prstGeom prst="rect">
            <a:avLst/>
          </a:prstGeom>
        </p:spPr>
      </p:pic>
    </p:spTree>
    <p:extLst>
      <p:ext uri="{BB962C8B-B14F-4D97-AF65-F5344CB8AC3E}">
        <p14:creationId xmlns:p14="http://schemas.microsoft.com/office/powerpoint/2010/main" val="34379336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1CD25-AE65-41CD-9B65-D3A88FD1AF1D}"/>
              </a:ext>
            </a:extLst>
          </p:cNvPr>
          <p:cNvSpPr>
            <a:spLocks noGrp="1"/>
          </p:cNvSpPr>
          <p:nvPr>
            <p:ph type="title"/>
          </p:nvPr>
        </p:nvSpPr>
        <p:spPr>
          <a:xfrm>
            <a:off x="1146375" y="800871"/>
            <a:ext cx="10058400" cy="1006763"/>
          </a:xfrm>
        </p:spPr>
        <p:txBody>
          <a:bodyPr/>
          <a:lstStyle/>
          <a:p>
            <a:r>
              <a:rPr lang="en-CA" b="1" dirty="0">
                <a:solidFill>
                  <a:srgbClr val="005CA8"/>
                </a:solidFill>
                <a:latin typeface="Kapra Regular" pitchFamily="50" charset="0"/>
              </a:rPr>
              <a:t>Initiatives</a:t>
            </a:r>
          </a:p>
        </p:txBody>
      </p:sp>
      <p:sp>
        <p:nvSpPr>
          <p:cNvPr id="3" name="Content Placeholder 2">
            <a:extLst>
              <a:ext uri="{FF2B5EF4-FFF2-40B4-BE49-F238E27FC236}">
                <a16:creationId xmlns:a16="http://schemas.microsoft.com/office/drawing/2014/main" id="{AFC05F56-21FC-4581-B45B-1C95E4AF3F4E}"/>
              </a:ext>
            </a:extLst>
          </p:cNvPr>
          <p:cNvSpPr>
            <a:spLocks noGrp="1"/>
          </p:cNvSpPr>
          <p:nvPr>
            <p:ph idx="1"/>
          </p:nvPr>
        </p:nvSpPr>
        <p:spPr>
          <a:xfrm>
            <a:off x="675061" y="2145205"/>
            <a:ext cx="11120086" cy="4359922"/>
          </a:xfrm>
        </p:spPr>
        <p:txBody>
          <a:bodyPr anchor="ctr">
            <a:normAutofit fontScale="92500" lnSpcReduction="20000"/>
          </a:bodyPr>
          <a:lstStyle/>
          <a:p>
            <a:pPr>
              <a:buFont typeface="Arial" panose="020B0604020202020204" pitchFamily="34" charset="0"/>
              <a:buChar char="•"/>
            </a:pPr>
            <a:r>
              <a:rPr lang="en-CA" sz="2800" dirty="0">
                <a:solidFill>
                  <a:srgbClr val="4A4A4A"/>
                </a:solidFill>
              </a:rPr>
              <a:t> Plan a session for the annual Stanhope Conference</a:t>
            </a:r>
          </a:p>
          <a:p>
            <a:pPr>
              <a:buFont typeface="Arial" panose="020B0604020202020204" pitchFamily="34" charset="0"/>
              <a:buChar char="•"/>
            </a:pPr>
            <a:r>
              <a:rPr lang="en-US" sz="2800" dirty="0">
                <a:solidFill>
                  <a:srgbClr val="4A4A4A"/>
                </a:solidFill>
              </a:rPr>
              <a:t> Recruit committee members from across the country that represent academies, associations, and policing from across the country to share ideas on projects and initiatives to reduce duplication and improve partnerships</a:t>
            </a:r>
            <a:endParaRPr lang="en-US" dirty="0">
              <a:solidFill>
                <a:srgbClr val="4A4A4A"/>
              </a:solidFill>
            </a:endParaRPr>
          </a:p>
          <a:p>
            <a:pPr>
              <a:buFont typeface="Arial" panose="020B0604020202020204" pitchFamily="34" charset="0"/>
              <a:buChar char="•"/>
            </a:pPr>
            <a:r>
              <a:rPr lang="en-CA" sz="2800" dirty="0">
                <a:solidFill>
                  <a:srgbClr val="4A4A4A"/>
                </a:solidFill>
              </a:rPr>
              <a:t> Continue to oversee the implementation of the CPKN Community of Practice including recommending new communities and soliciting and reviewing feedback from community of practice users to recommend enhancements to the user experience</a:t>
            </a:r>
          </a:p>
          <a:p>
            <a:pPr>
              <a:buFont typeface="Arial" panose="020B0604020202020204" pitchFamily="34" charset="0"/>
              <a:buChar char="•"/>
            </a:pPr>
            <a:r>
              <a:rPr lang="en-US" sz="2800" dirty="0">
                <a:solidFill>
                  <a:srgbClr val="4A4A4A"/>
                </a:solidFill>
              </a:rPr>
              <a:t> Determine presenters and topics for the Network Webinar Series to connect with current and future public safety leaders and ensure collaboration and communication with members and organizations within the CPKN Network and the Canadian Police Community</a:t>
            </a:r>
            <a:endParaRPr lang="en-US" sz="2400" dirty="0">
              <a:solidFill>
                <a:srgbClr val="4A4A4A"/>
              </a:solidFill>
            </a:endParaRPr>
          </a:p>
          <a:p>
            <a:pPr lvl="1">
              <a:buFont typeface="Arial" panose="020B0604020202020204" pitchFamily="34" charset="0"/>
              <a:buChar char="•"/>
            </a:pPr>
            <a:endParaRPr lang="en-CA" sz="2600" dirty="0"/>
          </a:p>
          <a:p>
            <a:pPr>
              <a:buFont typeface="Arial" panose="020B0604020202020204" pitchFamily="34" charset="0"/>
              <a:buChar char="•"/>
            </a:pPr>
            <a:endParaRPr lang="en-CA" sz="2800" dirty="0"/>
          </a:p>
        </p:txBody>
      </p:sp>
      <p:pic>
        <p:nvPicPr>
          <p:cNvPr id="4" name="Picture 3">
            <a:extLst>
              <a:ext uri="{FF2B5EF4-FFF2-40B4-BE49-F238E27FC236}">
                <a16:creationId xmlns:a16="http://schemas.microsoft.com/office/drawing/2014/main" id="{1D4B5C96-535A-488C-B759-E569010E17CA}"/>
              </a:ext>
            </a:extLst>
          </p:cNvPr>
          <p:cNvPicPr>
            <a:picLocks noChangeAspect="1"/>
          </p:cNvPicPr>
          <p:nvPr/>
        </p:nvPicPr>
        <p:blipFill>
          <a:blip r:embed="rId3"/>
          <a:stretch>
            <a:fillRect/>
          </a:stretch>
        </p:blipFill>
        <p:spPr>
          <a:xfrm>
            <a:off x="9177255" y="197761"/>
            <a:ext cx="2870615" cy="541700"/>
          </a:xfrm>
          <a:prstGeom prst="rect">
            <a:avLst/>
          </a:prstGeom>
        </p:spPr>
      </p:pic>
    </p:spTree>
    <p:extLst>
      <p:ext uri="{BB962C8B-B14F-4D97-AF65-F5344CB8AC3E}">
        <p14:creationId xmlns:p14="http://schemas.microsoft.com/office/powerpoint/2010/main" val="1397094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1CD25-AE65-41CD-9B65-D3A88FD1AF1D}"/>
              </a:ext>
            </a:extLst>
          </p:cNvPr>
          <p:cNvSpPr>
            <a:spLocks noGrp="1"/>
          </p:cNvSpPr>
          <p:nvPr>
            <p:ph type="title"/>
          </p:nvPr>
        </p:nvSpPr>
        <p:spPr>
          <a:xfrm>
            <a:off x="1097280" y="343358"/>
            <a:ext cx="10058400" cy="1450757"/>
          </a:xfrm>
        </p:spPr>
        <p:txBody>
          <a:bodyPr/>
          <a:lstStyle/>
          <a:p>
            <a:r>
              <a:rPr lang="en-CA" b="1" dirty="0">
                <a:solidFill>
                  <a:srgbClr val="005CA8"/>
                </a:solidFill>
                <a:latin typeface="Kapra Regular" pitchFamily="50" charset="0"/>
              </a:rPr>
              <a:t>Current Projects</a:t>
            </a:r>
          </a:p>
        </p:txBody>
      </p:sp>
      <p:sp>
        <p:nvSpPr>
          <p:cNvPr id="3" name="Content Placeholder 2">
            <a:extLst>
              <a:ext uri="{FF2B5EF4-FFF2-40B4-BE49-F238E27FC236}">
                <a16:creationId xmlns:a16="http://schemas.microsoft.com/office/drawing/2014/main" id="{AFC05F56-21FC-4581-B45B-1C95E4AF3F4E}"/>
              </a:ext>
            </a:extLst>
          </p:cNvPr>
          <p:cNvSpPr>
            <a:spLocks noGrp="1"/>
          </p:cNvSpPr>
          <p:nvPr>
            <p:ph idx="1"/>
          </p:nvPr>
        </p:nvSpPr>
        <p:spPr>
          <a:xfrm>
            <a:off x="854110" y="2128133"/>
            <a:ext cx="10301570" cy="3770249"/>
          </a:xfrm>
        </p:spPr>
        <p:txBody>
          <a:bodyPr anchor="ctr">
            <a:normAutofit fontScale="77500" lnSpcReduction="20000"/>
          </a:bodyPr>
          <a:lstStyle/>
          <a:p>
            <a:pPr marL="0" indent="0">
              <a:buNone/>
            </a:pPr>
            <a:endParaRPr lang="en-CA" sz="2800" dirty="0"/>
          </a:p>
          <a:p>
            <a:pPr>
              <a:buFont typeface="Arial" panose="020B0604020202020204" pitchFamily="34" charset="0"/>
              <a:buChar char="•"/>
            </a:pPr>
            <a:r>
              <a:rPr lang="en-CA" sz="3700" dirty="0">
                <a:solidFill>
                  <a:srgbClr val="4A4A4A"/>
                </a:solidFill>
              </a:rPr>
              <a:t>Recently launched The Network Community of Practice. </a:t>
            </a:r>
          </a:p>
          <a:p>
            <a:pPr lvl="1">
              <a:buFont typeface="Arial" panose="020B0604020202020204" pitchFamily="34" charset="0"/>
              <a:buChar char="•"/>
            </a:pPr>
            <a:r>
              <a:rPr lang="en-CA" sz="2600" dirty="0">
                <a:solidFill>
                  <a:srgbClr val="4A4A4A"/>
                </a:solidFill>
              </a:rPr>
              <a:t>There is currently one active community for the Competency-Based Management Framework (lms.cpkn.ca/cops) </a:t>
            </a:r>
          </a:p>
          <a:p>
            <a:pPr>
              <a:buFont typeface="Arial" panose="020B0604020202020204" pitchFamily="34" charset="0"/>
              <a:buChar char="•"/>
            </a:pPr>
            <a:r>
              <a:rPr lang="en-CA" sz="3700" dirty="0">
                <a:solidFill>
                  <a:srgbClr val="4A4A4A"/>
                </a:solidFill>
              </a:rPr>
              <a:t> Hosted two webinars in a new series: </a:t>
            </a:r>
            <a:r>
              <a:rPr lang="en-CA" sz="3700" i="1" dirty="0">
                <a:solidFill>
                  <a:srgbClr val="4A4A4A"/>
                </a:solidFill>
              </a:rPr>
              <a:t>The Network Webinar Series</a:t>
            </a:r>
          </a:p>
          <a:p>
            <a:pPr lvl="1">
              <a:buFont typeface="Arial" panose="020B0604020202020204" pitchFamily="34" charset="0"/>
              <a:buChar char="•"/>
            </a:pPr>
            <a:r>
              <a:rPr lang="en-CA" sz="2600" i="1" dirty="0">
                <a:solidFill>
                  <a:srgbClr val="4A4A4A"/>
                </a:solidFill>
              </a:rPr>
              <a:t>Transformational Leadership– </a:t>
            </a:r>
            <a:r>
              <a:rPr lang="en-CA" sz="2600" dirty="0">
                <a:solidFill>
                  <a:srgbClr val="4A4A4A"/>
                </a:solidFill>
              </a:rPr>
              <a:t>Presentation from Chief Devon Clunis (</a:t>
            </a:r>
            <a:r>
              <a:rPr lang="en-CA" sz="2600" dirty="0" err="1">
                <a:solidFill>
                  <a:srgbClr val="4A4A4A"/>
                </a:solidFill>
              </a:rPr>
              <a:t>ret’d</a:t>
            </a:r>
            <a:r>
              <a:rPr lang="en-CA" sz="2600" dirty="0">
                <a:solidFill>
                  <a:srgbClr val="4A4A4A"/>
                </a:solidFill>
              </a:rPr>
              <a:t>) </a:t>
            </a:r>
          </a:p>
          <a:p>
            <a:pPr lvl="1">
              <a:buFont typeface="Arial" panose="020B0604020202020204" pitchFamily="34" charset="0"/>
              <a:buChar char="•"/>
            </a:pPr>
            <a:r>
              <a:rPr lang="en-CA" sz="2600" i="1" dirty="0">
                <a:solidFill>
                  <a:srgbClr val="4A4A4A"/>
                </a:solidFill>
              </a:rPr>
              <a:t> Let’s Talk Policing in Challenging Times</a:t>
            </a:r>
            <a:r>
              <a:rPr lang="en-CA" sz="2600" dirty="0">
                <a:solidFill>
                  <a:srgbClr val="4A4A4A"/>
                </a:solidFill>
              </a:rPr>
              <a:t> – Presentation from Chief Constable Del </a:t>
            </a:r>
            <a:r>
              <a:rPr lang="en-CA" sz="2600" dirty="0" err="1">
                <a:solidFill>
                  <a:srgbClr val="4A4A4A"/>
                </a:solidFill>
              </a:rPr>
              <a:t>Manak</a:t>
            </a:r>
            <a:r>
              <a:rPr lang="en-CA" sz="2600" dirty="0">
                <a:solidFill>
                  <a:srgbClr val="4A4A4A"/>
                </a:solidFill>
              </a:rPr>
              <a:t>, VPD; Tom Stamatakis, President, CPA; Chief Devon Clunis (</a:t>
            </a:r>
            <a:r>
              <a:rPr lang="en-CA" sz="2600" dirty="0" err="1">
                <a:solidFill>
                  <a:srgbClr val="4A4A4A"/>
                </a:solidFill>
              </a:rPr>
              <a:t>ret’d</a:t>
            </a:r>
            <a:r>
              <a:rPr lang="en-CA" sz="2600" dirty="0">
                <a:solidFill>
                  <a:srgbClr val="4A4A4A"/>
                </a:solidFill>
              </a:rPr>
              <a:t>) &amp; Pearlene Clunis.</a:t>
            </a:r>
          </a:p>
          <a:p>
            <a:pPr>
              <a:buFont typeface="Arial" panose="020B0604020202020204" pitchFamily="34" charset="0"/>
              <a:buChar char="•"/>
            </a:pPr>
            <a:r>
              <a:rPr lang="en-CA" sz="3400" dirty="0">
                <a:solidFill>
                  <a:srgbClr val="4A4A4A"/>
                </a:solidFill>
              </a:rPr>
              <a:t> Research project to identify training provided to Canadian police on Community Interaction and Police Training (partnership with CACP HRL Committee)</a:t>
            </a:r>
          </a:p>
          <a:p>
            <a:pPr marL="0" indent="0">
              <a:buNone/>
            </a:pPr>
            <a:endParaRPr lang="en-CA" sz="2800" i="1" dirty="0"/>
          </a:p>
          <a:p>
            <a:pPr lvl="1">
              <a:buFont typeface="Arial" panose="020B0604020202020204" pitchFamily="34" charset="0"/>
              <a:buChar char="•"/>
            </a:pPr>
            <a:endParaRPr lang="en-CA" sz="2600" dirty="0"/>
          </a:p>
          <a:p>
            <a:pPr lvl="1">
              <a:buFont typeface="Arial" panose="020B0604020202020204" pitchFamily="34" charset="0"/>
              <a:buChar char="•"/>
            </a:pPr>
            <a:endParaRPr lang="en-CA" sz="2600" dirty="0"/>
          </a:p>
        </p:txBody>
      </p:sp>
      <p:pic>
        <p:nvPicPr>
          <p:cNvPr id="4" name="Picture 3">
            <a:extLst>
              <a:ext uri="{FF2B5EF4-FFF2-40B4-BE49-F238E27FC236}">
                <a16:creationId xmlns:a16="http://schemas.microsoft.com/office/drawing/2014/main" id="{1D4B5C96-535A-488C-B759-E569010E17CA}"/>
              </a:ext>
            </a:extLst>
          </p:cNvPr>
          <p:cNvPicPr>
            <a:picLocks noChangeAspect="1"/>
          </p:cNvPicPr>
          <p:nvPr/>
        </p:nvPicPr>
        <p:blipFill>
          <a:blip r:embed="rId3"/>
          <a:stretch>
            <a:fillRect/>
          </a:stretch>
        </p:blipFill>
        <p:spPr>
          <a:xfrm>
            <a:off x="4691172" y="5598244"/>
            <a:ext cx="2870615" cy="541700"/>
          </a:xfrm>
          <a:prstGeom prst="rect">
            <a:avLst/>
          </a:prstGeom>
        </p:spPr>
      </p:pic>
    </p:spTree>
    <p:extLst>
      <p:ext uri="{BB962C8B-B14F-4D97-AF65-F5344CB8AC3E}">
        <p14:creationId xmlns:p14="http://schemas.microsoft.com/office/powerpoint/2010/main" val="1241368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1CD25-AE65-41CD-9B65-D3A88FD1AF1D}"/>
              </a:ext>
            </a:extLst>
          </p:cNvPr>
          <p:cNvSpPr>
            <a:spLocks noGrp="1"/>
          </p:cNvSpPr>
          <p:nvPr>
            <p:ph type="title"/>
          </p:nvPr>
        </p:nvSpPr>
        <p:spPr>
          <a:xfrm>
            <a:off x="1097280" y="343358"/>
            <a:ext cx="10058400" cy="1450757"/>
          </a:xfrm>
        </p:spPr>
        <p:txBody>
          <a:bodyPr/>
          <a:lstStyle/>
          <a:p>
            <a:r>
              <a:rPr lang="en-CA" b="1" dirty="0">
                <a:solidFill>
                  <a:srgbClr val="005CA8"/>
                </a:solidFill>
                <a:latin typeface="Kapra Regular" pitchFamily="50" charset="0"/>
              </a:rPr>
              <a:t>Upcoming Projects</a:t>
            </a:r>
          </a:p>
        </p:txBody>
      </p:sp>
      <p:sp>
        <p:nvSpPr>
          <p:cNvPr id="3" name="Content Placeholder 2">
            <a:extLst>
              <a:ext uri="{FF2B5EF4-FFF2-40B4-BE49-F238E27FC236}">
                <a16:creationId xmlns:a16="http://schemas.microsoft.com/office/drawing/2014/main" id="{AFC05F56-21FC-4581-B45B-1C95E4AF3F4E}"/>
              </a:ext>
            </a:extLst>
          </p:cNvPr>
          <p:cNvSpPr>
            <a:spLocks noGrp="1"/>
          </p:cNvSpPr>
          <p:nvPr>
            <p:ph idx="1"/>
          </p:nvPr>
        </p:nvSpPr>
        <p:spPr>
          <a:xfrm>
            <a:off x="1097280" y="1807634"/>
            <a:ext cx="10058400" cy="4023360"/>
          </a:xfrm>
        </p:spPr>
        <p:txBody>
          <a:bodyPr anchor="ctr">
            <a:normAutofit/>
          </a:bodyPr>
          <a:lstStyle/>
          <a:p>
            <a:pPr>
              <a:buFont typeface="Arial" panose="020B0604020202020204" pitchFamily="34" charset="0"/>
              <a:buChar char="•"/>
            </a:pPr>
            <a:endParaRPr lang="en-CA" sz="2800" dirty="0"/>
          </a:p>
          <a:p>
            <a:pPr>
              <a:buFont typeface="Arial" panose="020B0604020202020204" pitchFamily="34" charset="0"/>
              <a:buChar char="•"/>
            </a:pPr>
            <a:endParaRPr lang="en-CA" sz="2800" dirty="0"/>
          </a:p>
        </p:txBody>
      </p:sp>
      <p:pic>
        <p:nvPicPr>
          <p:cNvPr id="4" name="Picture 3">
            <a:extLst>
              <a:ext uri="{FF2B5EF4-FFF2-40B4-BE49-F238E27FC236}">
                <a16:creationId xmlns:a16="http://schemas.microsoft.com/office/drawing/2014/main" id="{1D4B5C96-535A-488C-B759-E569010E17CA}"/>
              </a:ext>
            </a:extLst>
          </p:cNvPr>
          <p:cNvPicPr>
            <a:picLocks noChangeAspect="1"/>
          </p:cNvPicPr>
          <p:nvPr/>
        </p:nvPicPr>
        <p:blipFill>
          <a:blip r:embed="rId3"/>
          <a:stretch>
            <a:fillRect/>
          </a:stretch>
        </p:blipFill>
        <p:spPr>
          <a:xfrm>
            <a:off x="4568434" y="5714845"/>
            <a:ext cx="2870615" cy="541700"/>
          </a:xfrm>
          <a:prstGeom prst="rect">
            <a:avLst/>
          </a:prstGeom>
        </p:spPr>
      </p:pic>
      <p:sp>
        <p:nvSpPr>
          <p:cNvPr id="7" name="TextBox 6">
            <a:extLst>
              <a:ext uri="{FF2B5EF4-FFF2-40B4-BE49-F238E27FC236}">
                <a16:creationId xmlns:a16="http://schemas.microsoft.com/office/drawing/2014/main" id="{5DCE673F-80BE-45D9-9DCB-BA00F157AB41}"/>
              </a:ext>
            </a:extLst>
          </p:cNvPr>
          <p:cNvSpPr txBox="1"/>
          <p:nvPr/>
        </p:nvSpPr>
        <p:spPr>
          <a:xfrm>
            <a:off x="1036320" y="1991525"/>
            <a:ext cx="9754940" cy="3539430"/>
          </a:xfrm>
          <a:prstGeom prst="rect">
            <a:avLst/>
          </a:prstGeom>
          <a:noFill/>
        </p:spPr>
        <p:txBody>
          <a:bodyPr wrap="square" rtlCol="0">
            <a:spAutoFit/>
          </a:bodyPr>
          <a:lstStyle/>
          <a:p>
            <a:pPr marL="285750" indent="-285750">
              <a:buClr>
                <a:srgbClr val="D9534F"/>
              </a:buClr>
              <a:buFont typeface="Arial" panose="020B0604020202020204" pitchFamily="34" charset="0"/>
              <a:buChar char="•"/>
            </a:pPr>
            <a:r>
              <a:rPr lang="en-CA" sz="2600" dirty="0">
                <a:solidFill>
                  <a:srgbClr val="4A4A4A"/>
                </a:solidFill>
              </a:rPr>
              <a:t>Recruit members for the Collaboration sub-committee</a:t>
            </a:r>
          </a:p>
          <a:p>
            <a:pPr marL="285750" indent="-285750">
              <a:buClr>
                <a:srgbClr val="D9534F"/>
              </a:buClr>
              <a:buFont typeface="Arial" panose="020B0604020202020204" pitchFamily="34" charset="0"/>
              <a:buChar char="•"/>
            </a:pPr>
            <a:r>
              <a:rPr lang="en-CA" sz="2600" dirty="0">
                <a:solidFill>
                  <a:srgbClr val="4A4A4A"/>
                </a:solidFill>
              </a:rPr>
              <a:t>Review the Community of Practice and decide on next community to be added</a:t>
            </a:r>
          </a:p>
          <a:p>
            <a:pPr marL="285750" indent="-285750">
              <a:buClr>
                <a:srgbClr val="D9534F"/>
              </a:buClr>
              <a:buFont typeface="Arial" panose="020B0604020202020204" pitchFamily="34" charset="0"/>
              <a:buChar char="•"/>
            </a:pPr>
            <a:r>
              <a:rPr lang="en-CA" sz="2600" dirty="0">
                <a:solidFill>
                  <a:srgbClr val="4A4A4A"/>
                </a:solidFill>
              </a:rPr>
              <a:t>Host up to four additional webinars for </a:t>
            </a:r>
            <a:r>
              <a:rPr lang="en-CA" sz="2600" i="1" dirty="0">
                <a:solidFill>
                  <a:srgbClr val="4A4A4A"/>
                </a:solidFill>
              </a:rPr>
              <a:t>The Network Webinar Series </a:t>
            </a:r>
          </a:p>
          <a:p>
            <a:pPr marL="742950" lvl="1" indent="-285750">
              <a:buClr>
                <a:srgbClr val="D9534F"/>
              </a:buClr>
              <a:buFont typeface="Arial" panose="020B0604020202020204" pitchFamily="34" charset="0"/>
              <a:buChar char="•"/>
            </a:pPr>
            <a:r>
              <a:rPr lang="en-CA" sz="2400" dirty="0">
                <a:solidFill>
                  <a:srgbClr val="4A4A4A"/>
                </a:solidFill>
              </a:rPr>
              <a:t>Upcoming webinar: </a:t>
            </a:r>
            <a:r>
              <a:rPr lang="en-CA" sz="2400" i="1" dirty="0">
                <a:solidFill>
                  <a:srgbClr val="4A4A4A"/>
                </a:solidFill>
              </a:rPr>
              <a:t>The Violence Link &amp; Recognizing Human Violence</a:t>
            </a:r>
          </a:p>
          <a:p>
            <a:pPr marL="1200150" lvl="2" indent="-285750">
              <a:buClr>
                <a:srgbClr val="D9534F"/>
              </a:buClr>
              <a:buFont typeface="Arial" panose="020B0604020202020204" pitchFamily="34" charset="0"/>
              <a:buChar char="•"/>
            </a:pPr>
            <a:r>
              <a:rPr lang="en-CA" sz="2400" dirty="0">
                <a:solidFill>
                  <a:srgbClr val="4A4A4A"/>
                </a:solidFill>
              </a:rPr>
              <a:t>October 8, 2020 @ 11:00 a.m. EST</a:t>
            </a:r>
          </a:p>
          <a:p>
            <a:pPr marL="1200150" lvl="2" indent="-285750">
              <a:buClr>
                <a:srgbClr val="D9534F"/>
              </a:buClr>
              <a:buFont typeface="Arial" panose="020B0604020202020204" pitchFamily="34" charset="0"/>
              <a:buChar char="•"/>
            </a:pPr>
            <a:r>
              <a:rPr lang="en-CA" sz="2400" dirty="0">
                <a:solidFill>
                  <a:srgbClr val="4A4A4A"/>
                </a:solidFill>
              </a:rPr>
              <a:t>Presented in partnership with Atlantic Police Academy, CPKN will host Sgt. Teena Stoddard, OPS to discuss the Violence Link</a:t>
            </a:r>
          </a:p>
          <a:p>
            <a:pPr marL="1200150" lvl="2" indent="-285750">
              <a:buClr>
                <a:srgbClr val="D9534F"/>
              </a:buClr>
              <a:buFont typeface="Arial" panose="020B0604020202020204" pitchFamily="34" charset="0"/>
              <a:buChar char="•"/>
            </a:pPr>
            <a:endParaRPr lang="en-CA" b="1" dirty="0"/>
          </a:p>
        </p:txBody>
      </p:sp>
    </p:spTree>
    <p:extLst>
      <p:ext uri="{BB962C8B-B14F-4D97-AF65-F5344CB8AC3E}">
        <p14:creationId xmlns:p14="http://schemas.microsoft.com/office/powerpoint/2010/main" val="2330589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52C0B2E1-0268-42EC-ABD3-94F81A05B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a:extLst>
              <a:ext uri="{FF2B5EF4-FFF2-40B4-BE49-F238E27FC236}">
                <a16:creationId xmlns:a16="http://schemas.microsoft.com/office/drawing/2014/main" id="{7D2256B4-48EA-40FC-BBC0-AA1EE6E00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32" name="Straight Connector 31">
            <a:extLst>
              <a:ext uri="{FF2B5EF4-FFF2-40B4-BE49-F238E27FC236}">
                <a16:creationId xmlns:a16="http://schemas.microsoft.com/office/drawing/2014/main" id="{3D44BCCA-102D-4A9D-B1E4-2450CAF0B0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34" name="Rectangle 33">
            <a:extLst>
              <a:ext uri="{FF2B5EF4-FFF2-40B4-BE49-F238E27FC236}">
                <a16:creationId xmlns:a16="http://schemas.microsoft.com/office/drawing/2014/main" id="{8C6E698C-8155-4B8B-BDC9-B7299772B5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5">
            <a:extLst>
              <a:ext uri="{FF2B5EF4-FFF2-40B4-BE49-F238E27FC236}">
                <a16:creationId xmlns:a16="http://schemas.microsoft.com/office/drawing/2014/main" id="{C8054B2E-E307-4EDF-950E-ABEAA274C152}"/>
              </a:ext>
            </a:extLst>
          </p:cNvPr>
          <p:cNvSpPr>
            <a:spLocks noGrp="1"/>
          </p:cNvSpPr>
          <p:nvPr>
            <p:ph type="title"/>
          </p:nvPr>
        </p:nvSpPr>
        <p:spPr>
          <a:xfrm>
            <a:off x="5220928" y="965200"/>
            <a:ext cx="5999002" cy="4927600"/>
          </a:xfrm>
        </p:spPr>
        <p:txBody>
          <a:bodyPr vert="horz" lIns="91440" tIns="45720" rIns="91440" bIns="45720" rtlCol="0" anchor="ctr">
            <a:normAutofit/>
          </a:bodyPr>
          <a:lstStyle/>
          <a:p>
            <a:pPr algn="ctr"/>
            <a:r>
              <a:rPr lang="en-US" dirty="0">
                <a:solidFill>
                  <a:srgbClr val="005CA8"/>
                </a:solidFill>
                <a:latin typeface="Kapra Regular" pitchFamily="50" charset="0"/>
              </a:rPr>
              <a:t>Leadership in Challenging Times</a:t>
            </a:r>
            <a:br>
              <a:rPr lang="en-US" dirty="0">
                <a:solidFill>
                  <a:srgbClr val="005CA8"/>
                </a:solidFill>
                <a:latin typeface="Kapra Regular" pitchFamily="50" charset="0"/>
              </a:rPr>
            </a:br>
            <a:br>
              <a:rPr lang="en-US" dirty="0">
                <a:solidFill>
                  <a:srgbClr val="005CA8"/>
                </a:solidFill>
                <a:latin typeface="Kapra Regular" pitchFamily="50" charset="0"/>
              </a:rPr>
            </a:br>
            <a:r>
              <a:rPr lang="en-US" sz="2700" dirty="0">
                <a:solidFill>
                  <a:srgbClr val="005CA8"/>
                </a:solidFill>
                <a:latin typeface="Kapra Regular" pitchFamily="50" charset="0"/>
              </a:rPr>
              <a:t>Panelists Include:</a:t>
            </a:r>
            <a:br>
              <a:rPr lang="en-US" sz="2700" dirty="0">
                <a:solidFill>
                  <a:srgbClr val="005CA8"/>
                </a:solidFill>
                <a:latin typeface="Kapra Regular" pitchFamily="50" charset="0"/>
              </a:rPr>
            </a:br>
            <a:r>
              <a:rPr lang="en-US" sz="2700" dirty="0">
                <a:solidFill>
                  <a:srgbClr val="005CA8"/>
                </a:solidFill>
                <a:latin typeface="Kapra Regular" pitchFamily="50" charset="0"/>
              </a:rPr>
              <a:t>Chief Kimberley Greenwood, Barrie Police Service</a:t>
            </a:r>
            <a:br>
              <a:rPr lang="en-US" sz="2700" dirty="0">
                <a:solidFill>
                  <a:srgbClr val="005CA8"/>
                </a:solidFill>
                <a:latin typeface="Kapra Regular" pitchFamily="50" charset="0"/>
              </a:rPr>
            </a:br>
            <a:r>
              <a:rPr lang="en-US" sz="2700" dirty="0">
                <a:solidFill>
                  <a:srgbClr val="005CA8"/>
                </a:solidFill>
                <a:latin typeface="Kapra Regular" pitchFamily="50" charset="0"/>
              </a:rPr>
              <a:t>Chief Constable Mark Neufeld, Calgary Police Service</a:t>
            </a:r>
            <a:br>
              <a:rPr lang="en-US" sz="2700" dirty="0">
                <a:solidFill>
                  <a:srgbClr val="005CA8"/>
                </a:solidFill>
                <a:latin typeface="Kapra Regular" pitchFamily="50" charset="0"/>
              </a:rPr>
            </a:br>
            <a:r>
              <a:rPr lang="en-US" sz="2700" dirty="0">
                <a:solidFill>
                  <a:srgbClr val="005CA8"/>
                </a:solidFill>
                <a:latin typeface="Kapra Regular" pitchFamily="50" charset="0"/>
              </a:rPr>
              <a:t>Chief Nishan </a:t>
            </a:r>
            <a:r>
              <a:rPr lang="en-US" sz="2700" dirty="0" err="1">
                <a:solidFill>
                  <a:srgbClr val="005CA8"/>
                </a:solidFill>
                <a:latin typeface="Kapra Regular" pitchFamily="50" charset="0"/>
              </a:rPr>
              <a:t>Duraiappah</a:t>
            </a:r>
            <a:r>
              <a:rPr lang="en-US" sz="2700" dirty="0">
                <a:solidFill>
                  <a:srgbClr val="005CA8"/>
                </a:solidFill>
                <a:latin typeface="Kapra Regular" pitchFamily="50" charset="0"/>
              </a:rPr>
              <a:t>, Peel Regional Police</a:t>
            </a:r>
            <a:endParaRPr lang="en-US" dirty="0">
              <a:solidFill>
                <a:srgbClr val="005CA8"/>
              </a:solidFill>
              <a:latin typeface="Kapra Regular" pitchFamily="50" charset="0"/>
            </a:endParaRPr>
          </a:p>
        </p:txBody>
      </p:sp>
      <p:sp>
        <p:nvSpPr>
          <p:cNvPr id="36" name="Rectangle 35">
            <a:extLst>
              <a:ext uri="{FF2B5EF4-FFF2-40B4-BE49-F238E27FC236}">
                <a16:creationId xmlns:a16="http://schemas.microsoft.com/office/drawing/2014/main" id="{0EEF5601-A8BC-411D-AA64-3E79320BA1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458473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a:extLst>
              <a:ext uri="{FF2B5EF4-FFF2-40B4-BE49-F238E27FC236}">
                <a16:creationId xmlns:a16="http://schemas.microsoft.com/office/drawing/2014/main" id="{33209156-242F-4B26-8D07-CEB2B68A9F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4734"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659709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AED20-F54B-4B0B-AFBD-5ECDDA2E8566}"/>
              </a:ext>
            </a:extLst>
          </p:cNvPr>
          <p:cNvSpPr>
            <a:spLocks noGrp="1"/>
          </p:cNvSpPr>
          <p:nvPr>
            <p:ph type="title"/>
          </p:nvPr>
        </p:nvSpPr>
        <p:spPr/>
        <p:txBody>
          <a:bodyPr/>
          <a:lstStyle/>
          <a:p>
            <a:r>
              <a:rPr lang="en-CA" dirty="0">
                <a:solidFill>
                  <a:srgbClr val="005CA8"/>
                </a:solidFill>
                <a:latin typeface="Kapra Regular" pitchFamily="50" charset="0"/>
              </a:rPr>
              <a:t>About the Session</a:t>
            </a:r>
          </a:p>
        </p:txBody>
      </p:sp>
      <p:sp>
        <p:nvSpPr>
          <p:cNvPr id="3" name="Content Placeholder 2">
            <a:extLst>
              <a:ext uri="{FF2B5EF4-FFF2-40B4-BE49-F238E27FC236}">
                <a16:creationId xmlns:a16="http://schemas.microsoft.com/office/drawing/2014/main" id="{D44D4028-31EA-4523-A67A-EC7996798081}"/>
              </a:ext>
            </a:extLst>
          </p:cNvPr>
          <p:cNvSpPr>
            <a:spLocks noGrp="1"/>
          </p:cNvSpPr>
          <p:nvPr>
            <p:ph idx="1"/>
          </p:nvPr>
        </p:nvSpPr>
        <p:spPr/>
        <p:txBody>
          <a:bodyPr>
            <a:normAutofit/>
          </a:bodyPr>
          <a:lstStyle/>
          <a:p>
            <a:r>
              <a:rPr lang="en-CA" sz="2600" b="0" i="0" dirty="0">
                <a:solidFill>
                  <a:srgbClr val="4A4A4A"/>
                </a:solidFill>
                <a:effectLst/>
                <a:latin typeface="Calibri  "/>
              </a:rPr>
              <a:t>Policing in Canada has been impacted in numerous ways since March of 2020. A global pandemic required shifts in how police services across the country worked, trained, and served their respective communities. The Black Lives Matter movement originating in the United States quickly took root in Canada with protests occurring from coast to coast to coast. These protests quickly led to national discussions and social media hashtags about defunding the police. In this session, we will talk about these </a:t>
            </a:r>
            <a:r>
              <a:rPr lang="en-CA" sz="2600" dirty="0">
                <a:solidFill>
                  <a:srgbClr val="4A4A4A"/>
                </a:solidFill>
                <a:effectLst/>
                <a:ea typeface="Times New Roman" panose="02020603050405020304" pitchFamily="18" charset="0"/>
              </a:rPr>
              <a:t>current global events, some of which may result in defining the role of police.</a:t>
            </a:r>
            <a:endParaRPr lang="en-CA" sz="2600" dirty="0">
              <a:solidFill>
                <a:srgbClr val="4A4A4A"/>
              </a:solidFill>
              <a:effectLst/>
              <a:ea typeface="Calibri" panose="020F0502020204030204" pitchFamily="34" charset="0"/>
            </a:endParaRPr>
          </a:p>
          <a:p>
            <a:endParaRPr lang="en-CA" sz="2600" dirty="0">
              <a:solidFill>
                <a:srgbClr val="4A4A4A"/>
              </a:solidFill>
              <a:latin typeface="Calibri  "/>
            </a:endParaRPr>
          </a:p>
        </p:txBody>
      </p:sp>
    </p:spTree>
    <p:extLst>
      <p:ext uri="{BB962C8B-B14F-4D97-AF65-F5344CB8AC3E}">
        <p14:creationId xmlns:p14="http://schemas.microsoft.com/office/powerpoint/2010/main" val="2611973072"/>
      </p:ext>
    </p:extLst>
  </p:cSld>
  <p:clrMapOvr>
    <a:masterClrMapping/>
  </p:clrMapOvr>
</p:sld>
</file>

<file path=ppt/theme/theme1.xml><?xml version="1.0" encoding="utf-8"?>
<a:theme xmlns:a="http://schemas.openxmlformats.org/drawingml/2006/main" name="Retrospect">
  <a:themeElements>
    <a:clrScheme name="Custom 10">
      <a:dk1>
        <a:srgbClr val="4A4A4A"/>
      </a:dk1>
      <a:lt1>
        <a:sysClr val="window" lastClr="FFFFFF"/>
      </a:lt1>
      <a:dk2>
        <a:srgbClr val="4A4A4A"/>
      </a:dk2>
      <a:lt2>
        <a:srgbClr val="CCDDEA"/>
      </a:lt2>
      <a:accent1>
        <a:srgbClr val="D9534F"/>
      </a:accent1>
      <a:accent2>
        <a:srgbClr val="005CA8"/>
      </a:accent2>
      <a:accent3>
        <a:srgbClr val="F7B72B"/>
      </a:accent3>
      <a:accent4>
        <a:srgbClr val="4A4A4A"/>
      </a:accent4>
      <a:accent5>
        <a:srgbClr val="428BCA"/>
      </a:accent5>
      <a:accent6>
        <a:srgbClr val="F7B72B"/>
      </a:accent6>
      <a:hlink>
        <a:srgbClr val="428BCA"/>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C171EE6389DF9439132FD77F458B3E3" ma:contentTypeVersion="13" ma:contentTypeDescription="Create a new document." ma:contentTypeScope="" ma:versionID="0ad882e2e551d6e5eefc2a4a526ca210">
  <xsd:schema xmlns:xsd="http://www.w3.org/2001/XMLSchema" xmlns:xs="http://www.w3.org/2001/XMLSchema" xmlns:p="http://schemas.microsoft.com/office/2006/metadata/properties" xmlns:ns3="23f6e1f0-5e63-48a9-ac4d-fbf4ec3caa53" xmlns:ns4="6e48716d-a59e-40f9-b7ee-17e97f47c32c" targetNamespace="http://schemas.microsoft.com/office/2006/metadata/properties" ma:root="true" ma:fieldsID="98f3f9be02c0b28a17ae4bc1111c0626" ns3:_="" ns4:_="">
    <xsd:import namespace="23f6e1f0-5e63-48a9-ac4d-fbf4ec3caa53"/>
    <xsd:import namespace="6e48716d-a59e-40f9-b7ee-17e97f47c32c"/>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ServiceAutoKeyPoints" minOccurs="0"/>
                <xsd:element ref="ns4:MediaServiceKeyPoints"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f6e1f0-5e63-48a9-ac4d-fbf4ec3caa5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e48716d-a59e-40f9-b7ee-17e97f47c32c"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2CF8FFC-A635-4E87-964B-E749F1C1A38A}">
  <ds:schemaRefs>
    <ds:schemaRef ds:uri="http://schemas.microsoft.com/sharepoint/v3/contenttype/forms"/>
  </ds:schemaRefs>
</ds:datastoreItem>
</file>

<file path=customXml/itemProps2.xml><?xml version="1.0" encoding="utf-8"?>
<ds:datastoreItem xmlns:ds="http://schemas.openxmlformats.org/officeDocument/2006/customXml" ds:itemID="{3B798018-DA53-4BD5-9FEC-D394C8E87C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3f6e1f0-5e63-48a9-ac4d-fbf4ec3caa53"/>
    <ds:schemaRef ds:uri="6e48716d-a59e-40f9-b7ee-17e97f47c3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5FF9FDA-8116-487D-85F2-CCC981444761}">
  <ds:schemaRefs>
    <ds:schemaRef ds:uri="http://purl.org/dc/terms/"/>
    <ds:schemaRef ds:uri="http://www.w3.org/XML/1998/namespace"/>
    <ds:schemaRef ds:uri="http://purl.org/dc/elements/1.1/"/>
    <ds:schemaRef ds:uri="http://schemas.openxmlformats.org/package/2006/metadata/core-properties"/>
    <ds:schemaRef ds:uri="http://schemas.microsoft.com/office/2006/documentManagement/types"/>
    <ds:schemaRef ds:uri="http://schemas.microsoft.com/office/infopath/2007/PartnerControls"/>
    <ds:schemaRef ds:uri="http://purl.org/dc/dcmitype/"/>
    <ds:schemaRef ds:uri="6e48716d-a59e-40f9-b7ee-17e97f47c32c"/>
    <ds:schemaRef ds:uri="23f6e1f0-5e63-48a9-ac4d-fbf4ec3caa53"/>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1542</TotalTime>
  <Words>1556</Words>
  <Application>Microsoft Office PowerPoint</Application>
  <PresentationFormat>Widescreen</PresentationFormat>
  <Paragraphs>78</Paragraphs>
  <Slides>14</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Calibri  </vt:lpstr>
      <vt:lpstr>Calibri Light</vt:lpstr>
      <vt:lpstr>Kapra Regular</vt:lpstr>
      <vt:lpstr>Wingdings</vt:lpstr>
      <vt:lpstr>Retrospect</vt:lpstr>
      <vt:lpstr>Session 1: Leadership in Challenging Times</vt:lpstr>
      <vt:lpstr>Housekeeping</vt:lpstr>
      <vt:lpstr>Meet the Collaboration &amp;  Engagement Subcommittee</vt:lpstr>
      <vt:lpstr>Mandate</vt:lpstr>
      <vt:lpstr>Initiatives</vt:lpstr>
      <vt:lpstr>Current Projects</vt:lpstr>
      <vt:lpstr>Upcoming Projects</vt:lpstr>
      <vt:lpstr>Leadership in Challenging Times  Panelists Include: Chief Kimberley Greenwood, Barrie Police Service Chief Constable Mark Neufeld, Calgary Police Service Chief Nishan Duraiappah, Peel Regional Police</vt:lpstr>
      <vt:lpstr>About the Session</vt:lpstr>
      <vt:lpstr>Meet Chief Kimberley Greenwood</vt:lpstr>
      <vt:lpstr>Meet Chief Constable Mark Neufeld</vt:lpstr>
      <vt:lpstr>Meet Chief Nishan Duraiappah</vt:lpstr>
      <vt:lpstr>Q&amp;A</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1: Leadership in Challenging Times</dc:title>
  <dc:creator>Olivia Ford</dc:creator>
  <cp:lastModifiedBy>Sidney Reid</cp:lastModifiedBy>
  <cp:revision>13</cp:revision>
  <dcterms:created xsi:type="dcterms:W3CDTF">2020-09-26T23:51:13Z</dcterms:created>
  <dcterms:modified xsi:type="dcterms:W3CDTF">2020-09-30T13:48:31Z</dcterms:modified>
</cp:coreProperties>
</file>