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22" r:id="rId5"/>
    <p:sldId id="442" r:id="rId6"/>
    <p:sldId id="443" r:id="rId7"/>
    <p:sldId id="444" r:id="rId8"/>
    <p:sldId id="446" r:id="rId9"/>
    <p:sldId id="445" r:id="rId10"/>
    <p:sldId id="447" r:id="rId11"/>
    <p:sldId id="451" r:id="rId12"/>
    <p:sldId id="45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1" clrIdx="0"/>
  <p:cmAuthor id="1" name="Sidney Reid" initials="SR" lastIdx="4" clrIdx="1">
    <p:extLst>
      <p:ext uri="{19B8F6BF-5375-455C-9EA6-DF929625EA0E}">
        <p15:presenceInfo xmlns:p15="http://schemas.microsoft.com/office/powerpoint/2012/main" userId="S::sidney.reid@cpkn.ca::5561ae39-f538-4bc7-9496-8822fe707b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8"/>
    <a:srgbClr val="F7B72B"/>
    <a:srgbClr val="428BCA"/>
    <a:srgbClr val="D9534F"/>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83922" autoAdjust="0"/>
  </p:normalViewPr>
  <p:slideViewPr>
    <p:cSldViewPr snapToGrid="0">
      <p:cViewPr varScale="1">
        <p:scale>
          <a:sx n="94" d="100"/>
          <a:sy n="94" d="100"/>
        </p:scale>
        <p:origin x="66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4356F-A56A-428A-9BF1-884A80BEA363}" type="datetimeFigureOut">
              <a:rPr lang="en-CA" smtClean="0"/>
              <a:pPr/>
              <a:t>2020.10.01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2EC08-3841-4920-926B-AE562CC7A9EC}" type="slidenum">
              <a:rPr lang="en-CA" smtClean="0"/>
              <a:pPr/>
              <a:t>‹#›</a:t>
            </a:fld>
            <a:endParaRPr lang="en-CA" dirty="0"/>
          </a:p>
        </p:txBody>
      </p:sp>
    </p:spTree>
    <p:extLst>
      <p:ext uri="{BB962C8B-B14F-4D97-AF65-F5344CB8AC3E}">
        <p14:creationId xmlns:p14="http://schemas.microsoft.com/office/powerpoint/2010/main" val="238769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3A3CC3-FDB4-40D1-82AC-689D76FBA3CE}" type="datetimeFigureOut">
              <a:rPr lang="en-CA" smtClean="0"/>
              <a:pPr/>
              <a:t>2020.10.01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F945192-BE43-40B1-A2DA-55D3CF427549}" type="slidenum">
              <a:rPr lang="en-CA" smtClean="0"/>
              <a:pPr/>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49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A3CC3-FDB4-40D1-82AC-689D76FBA3CE}" type="datetimeFigureOut">
              <a:rPr lang="en-CA" smtClean="0"/>
              <a:pPr/>
              <a:t>2020.10.01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214350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A3CC3-FDB4-40D1-82AC-689D76FBA3CE}" type="datetimeFigureOut">
              <a:rPr lang="en-CA" smtClean="0"/>
              <a:pPr/>
              <a:t>2020.10.01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251099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A3CC3-FDB4-40D1-82AC-689D76FBA3CE}" type="datetimeFigureOut">
              <a:rPr lang="en-CA" smtClean="0"/>
              <a:pPr/>
              <a:t>2020.10.01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102630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3A3CC3-FDB4-40D1-82AC-689D76FBA3CE}" type="datetimeFigureOut">
              <a:rPr lang="en-CA" smtClean="0"/>
              <a:pPr/>
              <a:t>2020.10.01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F945192-BE43-40B1-A2DA-55D3CF427549}" type="slidenum">
              <a:rPr lang="en-CA" smtClean="0"/>
              <a:pPr/>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87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3A3CC3-FDB4-40D1-82AC-689D76FBA3CE}" type="datetimeFigureOut">
              <a:rPr lang="en-CA" smtClean="0"/>
              <a:pPr/>
              <a:t>2020.10.01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228585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3A3CC3-FDB4-40D1-82AC-689D76FBA3CE}" type="datetimeFigureOut">
              <a:rPr lang="en-CA" smtClean="0"/>
              <a:pPr/>
              <a:t>2020.10.01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26636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3A3CC3-FDB4-40D1-82AC-689D76FBA3CE}" type="datetimeFigureOut">
              <a:rPr lang="en-CA" smtClean="0"/>
              <a:pPr/>
              <a:t>2020.10.01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21527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A3A3CC3-FDB4-40D1-82AC-689D76FBA3CE}" type="datetimeFigureOut">
              <a:rPr lang="en-CA" smtClean="0"/>
              <a:pPr/>
              <a:t>2020.10.01</a:t>
            </a:fld>
            <a:endParaRPr lang="en-CA"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dirty="0"/>
          </a:p>
        </p:txBody>
      </p:sp>
      <p:sp>
        <p:nvSpPr>
          <p:cNvPr id="9" name="Slide Number Placeholder 8"/>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381216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A3A3CC3-FDB4-40D1-82AC-689D76FBA3CE}" type="datetimeFigureOut">
              <a:rPr lang="en-CA" smtClean="0"/>
              <a:pPr/>
              <a:t>2020.10.01</a:t>
            </a:fld>
            <a:endParaRPr lang="en-CA"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405830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A3A3CC3-FDB4-40D1-82AC-689D76FBA3CE}" type="datetimeFigureOut">
              <a:rPr lang="en-CA" smtClean="0"/>
              <a:pPr/>
              <a:t>2020.10.01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F945192-BE43-40B1-A2DA-55D3CF427549}" type="slidenum">
              <a:rPr lang="en-CA" smtClean="0"/>
              <a:pPr/>
              <a:t>‹#›</a:t>
            </a:fld>
            <a:endParaRPr lang="en-CA" dirty="0"/>
          </a:p>
        </p:txBody>
      </p:sp>
    </p:spTree>
    <p:extLst>
      <p:ext uri="{BB962C8B-B14F-4D97-AF65-F5344CB8AC3E}">
        <p14:creationId xmlns:p14="http://schemas.microsoft.com/office/powerpoint/2010/main" val="340485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A3A3CC3-FDB4-40D1-82AC-689D76FBA3CE}" type="datetimeFigureOut">
              <a:rPr lang="en-CA" smtClean="0"/>
              <a:pPr/>
              <a:t>2020.10.01</a:t>
            </a:fld>
            <a:endParaRPr lang="en-CA"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F945192-BE43-40B1-A2DA-55D3CF427549}" type="slidenum">
              <a:rPr lang="en-CA" smtClean="0"/>
              <a:pPr/>
              <a:t>‹#›</a:t>
            </a:fld>
            <a:endParaRPr lang="en-CA"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361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VZcvuq4VHQ"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D342-7A68-4CC9-82C6-4085FA615309}"/>
              </a:ext>
            </a:extLst>
          </p:cNvPr>
          <p:cNvSpPr>
            <a:spLocks noGrp="1"/>
          </p:cNvSpPr>
          <p:nvPr>
            <p:ph type="title"/>
          </p:nvPr>
        </p:nvSpPr>
        <p:spPr>
          <a:xfrm>
            <a:off x="1097280" y="1299972"/>
            <a:ext cx="10354792" cy="2602256"/>
          </a:xfrm>
        </p:spPr>
        <p:txBody>
          <a:bodyPr>
            <a:noAutofit/>
          </a:bodyPr>
          <a:lstStyle/>
          <a:p>
            <a:pPr algn="ctr"/>
            <a:r>
              <a:rPr lang="en-CA" sz="6000" dirty="0">
                <a:solidFill>
                  <a:srgbClr val="005CA8"/>
                </a:solidFill>
              </a:rPr>
              <a:t>Session 5: Axon Virtual Training &amp; 360 Training </a:t>
            </a:r>
          </a:p>
        </p:txBody>
      </p:sp>
      <p:sp>
        <p:nvSpPr>
          <p:cNvPr id="6" name="Text Placeholder 5">
            <a:extLst>
              <a:ext uri="{FF2B5EF4-FFF2-40B4-BE49-F238E27FC236}">
                <a16:creationId xmlns:a16="http://schemas.microsoft.com/office/drawing/2014/main" id="{DE45682B-50C6-496A-AADD-6B368C352E19}"/>
              </a:ext>
            </a:extLst>
          </p:cNvPr>
          <p:cNvSpPr>
            <a:spLocks noGrp="1"/>
          </p:cNvSpPr>
          <p:nvPr>
            <p:ph type="body" idx="1"/>
          </p:nvPr>
        </p:nvSpPr>
        <p:spPr>
          <a:xfrm>
            <a:off x="1097280" y="4453128"/>
            <a:ext cx="10058400" cy="1575532"/>
          </a:xfrm>
        </p:spPr>
        <p:txBody>
          <a:bodyPr>
            <a:normAutofit fontScale="55000" lnSpcReduction="20000"/>
          </a:bodyPr>
          <a:lstStyle/>
          <a:p>
            <a:pPr algn="ctr"/>
            <a:r>
              <a:rPr lang="en-CA" dirty="0" err="1"/>
              <a:t>Hoseted</a:t>
            </a:r>
            <a:r>
              <a:rPr lang="en-CA" dirty="0"/>
              <a:t> By: CPKN Innovation and Learning Subcommittee</a:t>
            </a:r>
          </a:p>
          <a:p>
            <a:pPr algn="ctr"/>
            <a:r>
              <a:rPr lang="en-CA" dirty="0"/>
              <a:t>Chair: Betty </a:t>
            </a:r>
            <a:r>
              <a:rPr lang="en-CA" dirty="0" err="1"/>
              <a:t>Freose</a:t>
            </a:r>
            <a:r>
              <a:rPr lang="en-CA" dirty="0"/>
              <a:t>, Vancouver Police Department</a:t>
            </a:r>
          </a:p>
          <a:p>
            <a:pPr algn="ctr"/>
            <a:r>
              <a:rPr lang="en-CA" dirty="0"/>
              <a:t>Co-Chair: Sean O’Brien, Toronto Police Service</a:t>
            </a:r>
          </a:p>
          <a:p>
            <a:pPr algn="ctr"/>
            <a:r>
              <a:rPr lang="en-CA" dirty="0"/>
              <a:t>Moderator: Randy Cameron, CPKN</a:t>
            </a:r>
          </a:p>
          <a:p>
            <a:pPr algn="ctr"/>
            <a:r>
              <a:rPr lang="en-CA" dirty="0"/>
              <a:t>October 1, 2020</a:t>
            </a:r>
          </a:p>
        </p:txBody>
      </p:sp>
      <p:pic>
        <p:nvPicPr>
          <p:cNvPr id="4" name="Picture 3" descr="A close up of a sign&#10;&#10;Description automatically generated">
            <a:extLst>
              <a:ext uri="{FF2B5EF4-FFF2-40B4-BE49-F238E27FC236}">
                <a16:creationId xmlns:a16="http://schemas.microsoft.com/office/drawing/2014/main" id="{C2F976C2-4EBA-4C55-8A2A-5924B5FA8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468" y="457128"/>
            <a:ext cx="7621064" cy="1028844"/>
          </a:xfrm>
          <a:prstGeom prst="rect">
            <a:avLst/>
          </a:prstGeom>
        </p:spPr>
      </p:pic>
    </p:spTree>
    <p:extLst>
      <p:ext uri="{BB962C8B-B14F-4D97-AF65-F5344CB8AC3E}">
        <p14:creationId xmlns:p14="http://schemas.microsoft.com/office/powerpoint/2010/main" val="3491419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6359" y="1811859"/>
            <a:ext cx="9934414" cy="4401205"/>
          </a:xfrm>
          <a:prstGeom prst="rect">
            <a:avLst/>
          </a:prstGeom>
        </p:spPr>
        <p:txBody>
          <a:bodyPr wrap="square">
            <a:spAutoFit/>
          </a:bodyPr>
          <a:lstStyle/>
          <a:p>
            <a:r>
              <a:rPr lang="en-CA" sz="2800" dirty="0"/>
              <a:t>The OPVTA is a non-profit means of providing professional, cost-effective in-service training to Ontario’s law enforcement community. Formed in 1996, our audience has grown to over 27,000 police officers, representing over 85 agencies in Ontario and beyond.</a:t>
            </a:r>
          </a:p>
          <a:p>
            <a:endParaRPr lang="en-CA" sz="2800" dirty="0"/>
          </a:p>
          <a:p>
            <a:r>
              <a:rPr lang="en-CA" sz="2800" dirty="0"/>
              <a:t>All OPVTA programs are produced by the members of the Niagara Regional Police Service Video Unit, whose body of work has resulted in international recognition and nearly 200 awards for production excellence since 1982.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783" y="-58140"/>
            <a:ext cx="5491566" cy="1869999"/>
          </a:xfrm>
          <a:prstGeom prst="rect">
            <a:avLst/>
          </a:prstGeom>
        </p:spPr>
      </p:pic>
    </p:spTree>
    <p:extLst>
      <p:ext uri="{BB962C8B-B14F-4D97-AF65-F5344CB8AC3E}">
        <p14:creationId xmlns:p14="http://schemas.microsoft.com/office/powerpoint/2010/main" val="164855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356217"/>
          </a:xfrm>
        </p:spPr>
        <p:txBody>
          <a:bodyPr>
            <a:normAutofit/>
          </a:bodyPr>
          <a:lstStyle/>
          <a:p>
            <a:pPr algn="ctr"/>
            <a:r>
              <a:rPr lang="en-CA" sz="8800" b="1" dirty="0">
                <a:solidFill>
                  <a:srgbClr val="0070C0"/>
                </a:solidFill>
              </a:rPr>
              <a:t>360 vs. VR</a:t>
            </a:r>
          </a:p>
        </p:txBody>
      </p:sp>
      <p:sp>
        <p:nvSpPr>
          <p:cNvPr id="4" name="Content Placeholder 3"/>
          <p:cNvSpPr>
            <a:spLocks noGrp="1"/>
          </p:cNvSpPr>
          <p:nvPr>
            <p:ph idx="1"/>
          </p:nvPr>
        </p:nvSpPr>
        <p:spPr>
          <a:xfrm>
            <a:off x="356462" y="1975589"/>
            <a:ext cx="7180364" cy="4446578"/>
          </a:xfrm>
        </p:spPr>
        <p:txBody>
          <a:bodyPr>
            <a:noAutofit/>
          </a:bodyPr>
          <a:lstStyle/>
          <a:p>
            <a:r>
              <a:rPr lang="en-CA" sz="2400" dirty="0"/>
              <a:t>360 and VR are actually two separate experiences.</a:t>
            </a:r>
          </a:p>
          <a:p>
            <a:r>
              <a:rPr lang="en-CA" sz="2400" dirty="0"/>
              <a:t>When watching a 360 video, the viewer can move either left to right or top to bottom within an enclosed spherical space. On the other hand, a virtual reality experience can almost seem limitless.</a:t>
            </a:r>
          </a:p>
          <a:p>
            <a:r>
              <a:rPr lang="en-CA" sz="2400" dirty="0"/>
              <a:t>Think of it like this — with 360 videos, you’re in the passenger seat of a car. The driver represents the filmmaker, who creates a stunning experience and invites you along from the ride. You can look around from your seat and enjoy the curated scenery. With VR, you are behind the wheel, deciding where you want to go. </a:t>
            </a: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79268" y="2896924"/>
            <a:ext cx="3776936" cy="21245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683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356217"/>
          </a:xfrm>
        </p:spPr>
        <p:txBody>
          <a:bodyPr>
            <a:normAutofit/>
          </a:bodyPr>
          <a:lstStyle/>
          <a:p>
            <a:pPr algn="ctr"/>
            <a:r>
              <a:rPr lang="en-CA" sz="8800" b="1" dirty="0">
                <a:solidFill>
                  <a:srgbClr val="0070C0"/>
                </a:solidFill>
              </a:rPr>
              <a:t>360 vs. 3D</a:t>
            </a:r>
          </a:p>
        </p:txBody>
      </p:sp>
      <p:sp>
        <p:nvSpPr>
          <p:cNvPr id="4" name="Content Placeholder 3"/>
          <p:cNvSpPr>
            <a:spLocks noGrp="1"/>
          </p:cNvSpPr>
          <p:nvPr>
            <p:ph idx="1"/>
          </p:nvPr>
        </p:nvSpPr>
        <p:spPr>
          <a:xfrm>
            <a:off x="356462" y="1975589"/>
            <a:ext cx="7180364" cy="4446578"/>
          </a:xfrm>
        </p:spPr>
        <p:txBody>
          <a:bodyPr>
            <a:noAutofit/>
          </a:bodyPr>
          <a:lstStyle/>
          <a:p>
            <a:pPr marL="0" indent="0">
              <a:lnSpc>
                <a:spcPts val="2800"/>
              </a:lnSpc>
              <a:spcBef>
                <a:spcPts val="0"/>
              </a:spcBef>
              <a:spcAft>
                <a:spcPts val="0"/>
              </a:spcAft>
              <a:buNone/>
            </a:pPr>
            <a:r>
              <a:rPr lang="en-CA" dirty="0"/>
              <a:t>360° video is video that’s filmed in 360 degrees, but with no depth of field.  </a:t>
            </a:r>
          </a:p>
          <a:p>
            <a:pPr marL="0" indent="0">
              <a:lnSpc>
                <a:spcPts val="2800"/>
              </a:lnSpc>
              <a:spcBef>
                <a:spcPts val="0"/>
              </a:spcBef>
              <a:spcAft>
                <a:spcPts val="0"/>
              </a:spcAft>
            </a:pPr>
            <a:endParaRPr lang="en-US" dirty="0"/>
          </a:p>
          <a:p>
            <a:pPr marL="0" indent="0">
              <a:lnSpc>
                <a:spcPts val="2800"/>
              </a:lnSpc>
              <a:spcBef>
                <a:spcPts val="0"/>
              </a:spcBef>
              <a:spcAft>
                <a:spcPts val="0"/>
              </a:spcAft>
              <a:buNone/>
            </a:pPr>
            <a:r>
              <a:rPr lang="en-CA" dirty="0"/>
              <a:t>3D video gives you depth of field. To consume 3D video, you will need a 3D headset and a good cellphone. The experience is similar to what you’re used to at the 3D movie theatres.</a:t>
            </a:r>
          </a:p>
          <a:p>
            <a:pPr marL="0" indent="0">
              <a:lnSpc>
                <a:spcPts val="2800"/>
              </a:lnSpc>
              <a:spcBef>
                <a:spcPts val="0"/>
              </a:spcBef>
              <a:spcAft>
                <a:spcPts val="0"/>
              </a:spcAft>
              <a:buNone/>
            </a:pPr>
            <a:endParaRPr lang="en-US" dirty="0"/>
          </a:p>
          <a:p>
            <a:pPr marL="0" indent="0">
              <a:lnSpc>
                <a:spcPts val="2800"/>
              </a:lnSpc>
              <a:spcBef>
                <a:spcPts val="0"/>
              </a:spcBef>
              <a:spcAft>
                <a:spcPts val="0"/>
              </a:spcAft>
              <a:buNone/>
            </a:pPr>
            <a:r>
              <a:rPr lang="en-US" dirty="0"/>
              <a:t>360 allows the viewer to look around. </a:t>
            </a:r>
          </a:p>
          <a:p>
            <a:pPr marL="0" indent="0">
              <a:lnSpc>
                <a:spcPts val="2800"/>
              </a:lnSpc>
              <a:spcBef>
                <a:spcPts val="0"/>
              </a:spcBef>
              <a:spcAft>
                <a:spcPts val="0"/>
              </a:spcAft>
              <a:buNone/>
            </a:pPr>
            <a:r>
              <a:rPr lang="en-US" dirty="0"/>
              <a:t>3D allows the viewer to see objects in 3D with distance, but the field of view is fixed. </a:t>
            </a:r>
            <a:r>
              <a:rPr lang="en-US" dirty="0" smtClean="0"/>
              <a:t>!80 3D allows you to look around in 180 degrees and also has depth perception or 3D.</a:t>
            </a:r>
            <a:endParaRPr lang="en-CA" dirty="0"/>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25604" y="3156089"/>
            <a:ext cx="1376219" cy="1323287"/>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717" t="13242" r="12548" b="13900"/>
          <a:stretch/>
        </p:blipFill>
        <p:spPr>
          <a:xfrm>
            <a:off x="9671749" y="1885062"/>
            <a:ext cx="1483931" cy="1099698"/>
          </a:xfrm>
          <a:prstGeom prst="rect">
            <a:avLst/>
          </a:prstGeom>
        </p:spPr>
      </p:pic>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79461" y="4949388"/>
            <a:ext cx="1376219" cy="1323287"/>
          </a:xfrm>
          <a:prstGeom prst="rect">
            <a:avLst/>
          </a:prstGeom>
        </p:spPr>
      </p:pic>
      <p:pic>
        <p:nvPicPr>
          <p:cNvPr id="8" name="Picture 7"/>
          <p:cNvPicPr>
            <a:picLocks noChangeAspect="1"/>
          </p:cNvPicPr>
          <p:nvPr/>
        </p:nvPicPr>
        <p:blipFill rotWithShape="1">
          <a:blip r:embed="rId4" cstate="hqprint">
            <a:clrChange>
              <a:clrFrom>
                <a:srgbClr val="F9FAFC"/>
              </a:clrFrom>
              <a:clrTo>
                <a:srgbClr val="F9FAFC">
                  <a:alpha val="0"/>
                </a:srgbClr>
              </a:clrTo>
            </a:clrChange>
            <a:extLst>
              <a:ext uri="{28A0092B-C50C-407E-A947-70E740481C1C}">
                <a14:useLocalDpi xmlns:a14="http://schemas.microsoft.com/office/drawing/2010/main" val="0"/>
              </a:ext>
            </a:extLst>
          </a:blip>
          <a:srcRect l="21260" t="15852" r="23630" b="57037"/>
          <a:stretch/>
        </p:blipFill>
        <p:spPr>
          <a:xfrm>
            <a:off x="9372313" y="4479376"/>
            <a:ext cx="2082800" cy="1024603"/>
          </a:xfrm>
          <a:prstGeom prst="rect">
            <a:avLst/>
          </a:prstGeom>
        </p:spPr>
      </p:pic>
    </p:spTree>
    <p:extLst>
      <p:ext uri="{BB962C8B-B14F-4D97-AF65-F5344CB8AC3E}">
        <p14:creationId xmlns:p14="http://schemas.microsoft.com/office/powerpoint/2010/main" val="418106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solidFill>
                  <a:srgbClr val="0070C0"/>
                </a:solidFill>
              </a:rPr>
              <a:t>Hardware Insta360 One X</a:t>
            </a:r>
            <a:endParaRPr lang="en-CA" sz="7200" b="1" dirty="0">
              <a:solidFill>
                <a:srgbClr val="0070C0"/>
              </a:solidFill>
            </a:endParaRPr>
          </a:p>
        </p:txBody>
      </p:sp>
      <p:sp>
        <p:nvSpPr>
          <p:cNvPr id="3" name="Content Placeholder 2"/>
          <p:cNvSpPr>
            <a:spLocks noGrp="1"/>
          </p:cNvSpPr>
          <p:nvPr>
            <p:ph idx="1"/>
          </p:nvPr>
        </p:nvSpPr>
        <p:spPr>
          <a:xfrm>
            <a:off x="4368642" y="2043348"/>
            <a:ext cx="6787038" cy="4023360"/>
          </a:xfrm>
        </p:spPr>
        <p:txBody>
          <a:bodyPr>
            <a:normAutofit/>
          </a:bodyPr>
          <a:lstStyle/>
          <a:p>
            <a:pPr marL="360363" indent="-360363">
              <a:buClr>
                <a:schemeClr val="tx1"/>
              </a:buClr>
              <a:buFont typeface="Arial" panose="020B0604020202020204" pitchFamily="34" charset="0"/>
              <a:buChar char="•"/>
            </a:pPr>
            <a:r>
              <a:rPr lang="en-CA" dirty="0">
                <a:solidFill>
                  <a:schemeClr val="tx1"/>
                </a:solidFill>
              </a:rPr>
              <a:t>Video resolution:  5760*2880@30fps, 5760*2880@25fps, 5760*2880@24fps, 3840*1920@50fps, 3840*1920@30fps, 3008*1504@100fps</a:t>
            </a:r>
          </a:p>
          <a:p>
            <a:pPr marL="360363" indent="-360363">
              <a:buClr>
                <a:schemeClr val="tx1"/>
              </a:buClr>
              <a:buFont typeface="Arial" panose="020B0604020202020204" pitchFamily="34" charset="0"/>
              <a:buChar char="•"/>
            </a:pPr>
            <a:r>
              <a:rPr lang="en-CA" dirty="0">
                <a:solidFill>
                  <a:schemeClr val="tx1"/>
                </a:solidFill>
              </a:rPr>
              <a:t>Photo format: </a:t>
            </a:r>
            <a:r>
              <a:rPr lang="en-CA" dirty="0" err="1">
                <a:solidFill>
                  <a:schemeClr val="tx1"/>
                </a:solidFill>
              </a:rPr>
              <a:t>insp</a:t>
            </a:r>
            <a:r>
              <a:rPr lang="en-CA" dirty="0">
                <a:solidFill>
                  <a:schemeClr val="tx1"/>
                </a:solidFill>
              </a:rPr>
              <a:t>, jpeg(can be exported via App), RAW(</a:t>
            </a:r>
            <a:r>
              <a:rPr lang="en-CA" dirty="0" err="1">
                <a:solidFill>
                  <a:schemeClr val="tx1"/>
                </a:solidFill>
              </a:rPr>
              <a:t>dng</a:t>
            </a:r>
            <a:r>
              <a:rPr lang="en-CA" dirty="0">
                <a:solidFill>
                  <a:schemeClr val="tx1"/>
                </a:solidFill>
              </a:rPr>
              <a:t>) (RAW files require software on PC/Mac to stitch.)</a:t>
            </a:r>
          </a:p>
          <a:p>
            <a:pPr marL="360363" indent="-360363">
              <a:buClr>
                <a:schemeClr val="tx1"/>
              </a:buClr>
              <a:buFont typeface="Arial" panose="020B0604020202020204" pitchFamily="34" charset="0"/>
              <a:buChar char="•"/>
            </a:pPr>
            <a:r>
              <a:rPr lang="en-CA" dirty="0">
                <a:solidFill>
                  <a:schemeClr val="tx1"/>
                </a:solidFill>
              </a:rPr>
              <a:t>Video format:  </a:t>
            </a:r>
            <a:r>
              <a:rPr lang="en-CA" dirty="0" err="1">
                <a:solidFill>
                  <a:schemeClr val="tx1"/>
                </a:solidFill>
              </a:rPr>
              <a:t>insv</a:t>
            </a:r>
            <a:r>
              <a:rPr lang="en-CA" dirty="0">
                <a:solidFill>
                  <a:schemeClr val="tx1"/>
                </a:solidFill>
              </a:rPr>
              <a:t>, mp4(can be exported via App), LOG </a:t>
            </a:r>
          </a:p>
          <a:p>
            <a:pPr marL="360363" indent="-360363">
              <a:buClr>
                <a:schemeClr val="tx1"/>
              </a:buClr>
              <a:buFont typeface="Arial" panose="020B0604020202020204" pitchFamily="34" charset="0"/>
              <a:buChar char="•"/>
            </a:pPr>
            <a:r>
              <a:rPr lang="en-CA" dirty="0">
                <a:solidFill>
                  <a:schemeClr val="tx1"/>
                </a:solidFill>
              </a:rPr>
              <a:t>Video coding: H264</a:t>
            </a:r>
          </a:p>
          <a:p>
            <a:pPr marL="360363" indent="-360363">
              <a:buClr>
                <a:schemeClr val="tx1"/>
              </a:buClr>
              <a:buFont typeface="Arial" panose="020B0604020202020204" pitchFamily="34" charset="0"/>
              <a:buChar char="•"/>
            </a:pPr>
            <a:r>
              <a:rPr lang="en-CA" dirty="0">
                <a:solidFill>
                  <a:schemeClr val="tx1"/>
                </a:solidFill>
              </a:rPr>
              <a:t>Video Bitrate: Up to 120Mbps</a:t>
            </a:r>
          </a:p>
          <a:p>
            <a:pPr marL="360363" indent="-360363">
              <a:buClr>
                <a:schemeClr val="tx1"/>
              </a:buClr>
              <a:buFont typeface="Arial" panose="020B0604020202020204" pitchFamily="34" charset="0"/>
              <a:buChar char="•"/>
            </a:pPr>
            <a:r>
              <a:rPr lang="en-CA" dirty="0">
                <a:solidFill>
                  <a:schemeClr val="tx1"/>
                </a:solidFill>
              </a:rPr>
              <a:t>Stabilization: Built-in 6-axis gyroscopic stabilization</a:t>
            </a:r>
          </a:p>
        </p:txBody>
      </p:sp>
      <p:pic>
        <p:nvPicPr>
          <p:cNvPr id="3074" name="Picture 2" descr="Insta360 ONE X Review - MacRumors"/>
          <p:cNvPicPr>
            <a:picLocks noChangeAspect="1" noChangeArrowheads="1"/>
          </p:cNvPicPr>
          <p:nvPr/>
        </p:nvPicPr>
        <p:blipFill rotWithShape="1">
          <a:blip r:embed="rId2">
            <a:extLst>
              <a:ext uri="{28A0092B-C50C-407E-A947-70E740481C1C}">
                <a14:useLocalDpi xmlns:a14="http://schemas.microsoft.com/office/drawing/2010/main" val="0"/>
              </a:ext>
            </a:extLst>
          </a:blip>
          <a:srcRect l="19959" r="20374"/>
          <a:stretch/>
        </p:blipFill>
        <p:spPr bwMode="auto">
          <a:xfrm>
            <a:off x="1097280" y="1988717"/>
            <a:ext cx="2948685" cy="413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54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solidFill>
                  <a:srgbClr val="0070C0"/>
                </a:solidFill>
              </a:rPr>
              <a:t>Hardware Insta360 </a:t>
            </a:r>
            <a:r>
              <a:rPr lang="en-US" sz="7200" b="1" dirty="0" err="1">
                <a:solidFill>
                  <a:srgbClr val="0070C0"/>
                </a:solidFill>
              </a:rPr>
              <a:t>Evo</a:t>
            </a:r>
            <a:endParaRPr lang="en-CA" sz="7200" b="1" dirty="0">
              <a:solidFill>
                <a:srgbClr val="0070C0"/>
              </a:solidFill>
            </a:endParaRPr>
          </a:p>
        </p:txBody>
      </p:sp>
      <p:sp>
        <p:nvSpPr>
          <p:cNvPr id="3" name="Content Placeholder 2"/>
          <p:cNvSpPr>
            <a:spLocks noGrp="1"/>
          </p:cNvSpPr>
          <p:nvPr>
            <p:ph idx="1"/>
          </p:nvPr>
        </p:nvSpPr>
        <p:spPr>
          <a:xfrm>
            <a:off x="5116530" y="2043348"/>
            <a:ext cx="6039150" cy="4023360"/>
          </a:xfrm>
        </p:spPr>
        <p:txBody>
          <a:bodyPr>
            <a:normAutofit fontScale="85000" lnSpcReduction="20000"/>
          </a:bodyPr>
          <a:lstStyle/>
          <a:p>
            <a:pPr marL="360363" indent="-360363">
              <a:buClr>
                <a:schemeClr val="tx1"/>
              </a:buClr>
              <a:buFont typeface="Arial" panose="020B0604020202020204" pitchFamily="34" charset="0"/>
              <a:buChar char="•"/>
            </a:pPr>
            <a:r>
              <a:rPr lang="en-CA" dirty="0">
                <a:solidFill>
                  <a:schemeClr val="tx1"/>
                </a:solidFill>
              </a:rPr>
              <a:t>Photo resolution: 6080*3040 (18 MP)</a:t>
            </a:r>
          </a:p>
          <a:p>
            <a:pPr marL="360363" indent="-360363">
              <a:buClr>
                <a:schemeClr val="tx1"/>
              </a:buClr>
              <a:buFont typeface="Arial" panose="020B0604020202020204" pitchFamily="34" charset="0"/>
              <a:buChar char="•"/>
            </a:pPr>
            <a:r>
              <a:rPr lang="en-CA" dirty="0">
                <a:solidFill>
                  <a:schemeClr val="tx1"/>
                </a:solidFill>
              </a:rPr>
              <a:t>Video resolution: 5760*2880@30fps，3840*1920@50fps，3840*1920@30fps，3008*1504@100fps</a:t>
            </a:r>
          </a:p>
          <a:p>
            <a:pPr marL="360363" indent="-360363">
              <a:buClr>
                <a:schemeClr val="tx1"/>
              </a:buClr>
              <a:buFont typeface="Arial" panose="020B0604020202020204" pitchFamily="34" charset="0"/>
              <a:buChar char="•"/>
            </a:pPr>
            <a:r>
              <a:rPr lang="en-CA" dirty="0">
                <a:solidFill>
                  <a:schemeClr val="tx1"/>
                </a:solidFill>
              </a:rPr>
              <a:t>Photo format: </a:t>
            </a:r>
            <a:r>
              <a:rPr lang="en-CA" dirty="0" err="1">
                <a:solidFill>
                  <a:schemeClr val="tx1"/>
                </a:solidFill>
              </a:rPr>
              <a:t>insp</a:t>
            </a:r>
            <a:r>
              <a:rPr lang="en-CA" dirty="0">
                <a:solidFill>
                  <a:schemeClr val="tx1"/>
                </a:solidFill>
              </a:rPr>
              <a:t>, jpeg (can be exported via App), </a:t>
            </a:r>
            <a:r>
              <a:rPr lang="en-CA" dirty="0" err="1">
                <a:solidFill>
                  <a:schemeClr val="tx1"/>
                </a:solidFill>
              </a:rPr>
              <a:t>dng</a:t>
            </a:r>
            <a:r>
              <a:rPr lang="en-CA" dirty="0">
                <a:solidFill>
                  <a:schemeClr val="tx1"/>
                </a:solidFill>
              </a:rPr>
              <a:t> (RAW) (RAW files require software on PC/Mac to stitch.)</a:t>
            </a:r>
          </a:p>
          <a:p>
            <a:pPr marL="360363" indent="-360363">
              <a:buClr>
                <a:schemeClr val="tx1"/>
              </a:buClr>
              <a:buFont typeface="Arial" panose="020B0604020202020204" pitchFamily="34" charset="0"/>
              <a:buChar char="•"/>
            </a:pPr>
            <a:r>
              <a:rPr lang="en-CA" dirty="0">
                <a:solidFill>
                  <a:schemeClr val="tx1"/>
                </a:solidFill>
              </a:rPr>
              <a:t>Video format: </a:t>
            </a:r>
            <a:r>
              <a:rPr lang="en-CA" dirty="0" err="1">
                <a:solidFill>
                  <a:schemeClr val="tx1"/>
                </a:solidFill>
              </a:rPr>
              <a:t>insv</a:t>
            </a:r>
            <a:r>
              <a:rPr lang="en-CA" dirty="0">
                <a:solidFill>
                  <a:schemeClr val="tx1"/>
                </a:solidFill>
              </a:rPr>
              <a:t>, mp4 (can be exported via App), LOG (LOG files require software on PC/Mac to stitch.)</a:t>
            </a:r>
          </a:p>
          <a:p>
            <a:pPr marL="360363" indent="-360363">
              <a:buClr>
                <a:schemeClr val="tx1"/>
              </a:buClr>
              <a:buFont typeface="Arial" panose="020B0604020202020204" pitchFamily="34" charset="0"/>
              <a:buChar char="•"/>
            </a:pPr>
            <a:r>
              <a:rPr lang="en-CA" dirty="0">
                <a:solidFill>
                  <a:schemeClr val="tx1"/>
                </a:solidFill>
              </a:rPr>
              <a:t>Video coding: H264</a:t>
            </a:r>
          </a:p>
          <a:p>
            <a:pPr marL="360363" indent="-360363">
              <a:buClr>
                <a:schemeClr val="tx1"/>
              </a:buClr>
              <a:buFont typeface="Arial" panose="020B0604020202020204" pitchFamily="34" charset="0"/>
              <a:buChar char="•"/>
            </a:pPr>
            <a:r>
              <a:rPr lang="en-CA" dirty="0">
                <a:solidFill>
                  <a:schemeClr val="tx1"/>
                </a:solidFill>
              </a:rPr>
              <a:t>Video bitrate: Up to 100Mbps</a:t>
            </a:r>
          </a:p>
          <a:p>
            <a:pPr marL="360363" indent="-360363">
              <a:buClr>
                <a:schemeClr val="tx1"/>
              </a:buClr>
              <a:buFont typeface="Arial" panose="020B0604020202020204" pitchFamily="34" charset="0"/>
              <a:buChar char="•"/>
            </a:pPr>
            <a:r>
              <a:rPr lang="en-CA" dirty="0">
                <a:solidFill>
                  <a:schemeClr val="tx1"/>
                </a:solidFill>
              </a:rPr>
              <a:t>Stabilization: Built-in 6-axis gyroscopic stabilization</a:t>
            </a:r>
          </a:p>
          <a:p>
            <a:pPr marL="360363" indent="-360363">
              <a:buClr>
                <a:schemeClr val="tx1"/>
              </a:buClr>
              <a:buFont typeface="Arial" panose="020B0604020202020204" pitchFamily="34" charset="0"/>
              <a:buChar char="•"/>
            </a:pPr>
            <a:r>
              <a:rPr lang="en-CA" dirty="0">
                <a:solidFill>
                  <a:schemeClr val="tx1"/>
                </a:solidFill>
              </a:rPr>
              <a:t>Compatible devices: iPhone XS, iPhone XS Max, iPhone XR, iPhone X, iPhone 8/8 Plus, iPhone 7/7 Plus, iPhone 6s/6s Plus, iPhone SE, iPad Pro, iPad (2018)</a:t>
            </a:r>
          </a:p>
        </p:txBody>
      </p:sp>
      <p:pic>
        <p:nvPicPr>
          <p:cNvPr id="3076" name="Picture 4" descr="Insta360 EVO 5.7K Video VR 360 Panoramic Insta 360 EVO 18MP Photo For  Android iPhone 180°3D Shoot 360° Dual Lens Camera|360° Video Camera| -  Ali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043348"/>
            <a:ext cx="3828660" cy="378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47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solidFill>
                  <a:srgbClr val="0070C0"/>
                </a:solidFill>
              </a:rPr>
              <a:t>Demo</a:t>
            </a:r>
            <a:endParaRPr lang="en-CA" sz="7200" b="1" dirty="0">
              <a:solidFill>
                <a:srgbClr val="0070C0"/>
              </a:solidFill>
            </a:endParaRPr>
          </a:p>
        </p:txBody>
      </p:sp>
      <p:pic>
        <p:nvPicPr>
          <p:cNvPr id="6" name="Picture 5"/>
          <p:cNvPicPr>
            <a:picLocks noChangeAspect="1"/>
          </p:cNvPicPr>
          <p:nvPr/>
        </p:nvPicPr>
        <p:blipFill>
          <a:blip r:embed="rId2"/>
          <a:stretch>
            <a:fillRect/>
          </a:stretch>
        </p:blipFill>
        <p:spPr>
          <a:xfrm>
            <a:off x="1097280" y="2210442"/>
            <a:ext cx="5850842" cy="3296506"/>
          </a:xfrm>
          <a:prstGeom prst="rect">
            <a:avLst/>
          </a:prstGeom>
          <a:ln>
            <a:noFill/>
          </a:ln>
          <a:effectLst>
            <a:outerShdw blurRad="292100" dist="139700" dir="2700000" algn="tl" rotWithShape="0">
              <a:srgbClr val="333333">
                <a:alpha val="65000"/>
              </a:srgbClr>
            </a:outerShdw>
          </a:effectLst>
        </p:spPr>
      </p:pic>
      <p:pic>
        <p:nvPicPr>
          <p:cNvPr id="7" name="Picture 6" descr="javascript - Is it possible to hide youtube's big red play ...">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091" y="2903777"/>
            <a:ext cx="2868184" cy="2086818"/>
          </a:xfrm>
          <a:prstGeom prst="rect">
            <a:avLst/>
          </a:prstGeom>
        </p:spPr>
      </p:pic>
      <p:sp>
        <p:nvSpPr>
          <p:cNvPr id="3" name="Rectangle 2"/>
          <p:cNvSpPr/>
          <p:nvPr/>
        </p:nvSpPr>
        <p:spPr>
          <a:xfrm>
            <a:off x="1482229" y="5610698"/>
            <a:ext cx="5080943" cy="369332"/>
          </a:xfrm>
          <a:prstGeom prst="rect">
            <a:avLst/>
          </a:prstGeom>
        </p:spPr>
        <p:txBody>
          <a:bodyPr wrap="none">
            <a:spAutoFit/>
          </a:bodyPr>
          <a:lstStyle/>
          <a:p>
            <a:r>
              <a:rPr lang="en-CA" u="sng" dirty="0">
                <a:solidFill>
                  <a:srgbClr val="0000FF"/>
                </a:solidFill>
                <a:latin typeface="Times New Roman" panose="02020603050405020304" pitchFamily="18" charset="0"/>
                <a:ea typeface="Times New Roman" panose="02020603050405020304" pitchFamily="18" charset="0"/>
                <a:hlinkClick r:id="rId3"/>
              </a:rPr>
              <a:t>https://www.youtube.com/watch?v=LVZcvuq4VHQ</a:t>
            </a:r>
            <a:r>
              <a:rPr lang="en-CA" dirty="0">
                <a:latin typeface="Times New Roman" panose="02020603050405020304" pitchFamily="18" charset="0"/>
                <a:ea typeface="Times New Roman" panose="02020603050405020304" pitchFamily="18" charset="0"/>
              </a:rPr>
              <a:t> </a:t>
            </a:r>
            <a:endParaRPr lang="en-CA" dirty="0"/>
          </a:p>
        </p:txBody>
      </p:sp>
    </p:spTree>
    <p:extLst>
      <p:ext uri="{BB962C8B-B14F-4D97-AF65-F5344CB8AC3E}">
        <p14:creationId xmlns:p14="http://schemas.microsoft.com/office/powerpoint/2010/main" val="27389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52C0B2E1-0268-42EC-ABD3-94F81A05BC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8">
            <a:extLst>
              <a:ext uri="{FF2B5EF4-FFF2-40B4-BE49-F238E27FC236}">
                <a16:creationId xmlns:a16="http://schemas.microsoft.com/office/drawing/2014/main" id="{7D2256B4-48EA-40FC-BBC0-AA1EE6E008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0">
            <a:extLst>
              <a:ext uri="{FF2B5EF4-FFF2-40B4-BE49-F238E27FC236}">
                <a16:creationId xmlns:a16="http://schemas.microsoft.com/office/drawing/2014/main" id="{3D44BCCA-102D-4A9D-B1E4-2450CAF0B05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2">
            <a:extLst>
              <a:ext uri="{FF2B5EF4-FFF2-40B4-BE49-F238E27FC236}">
                <a16:creationId xmlns:a16="http://schemas.microsoft.com/office/drawing/2014/main" id="{8C6E698C-8155-4B8B-BDC9-B7299772B5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85CB0-576D-46E2-9D79-18A4BFBBF3A5}"/>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dirty="0">
                <a:solidFill>
                  <a:schemeClr val="tx1">
                    <a:lumMod val="85000"/>
                    <a:lumOff val="15000"/>
                  </a:schemeClr>
                </a:solidFill>
                <a:latin typeface="Kapra Regular"/>
              </a:rPr>
              <a:t>Q&amp;A</a:t>
            </a:r>
          </a:p>
        </p:txBody>
      </p:sp>
      <p:cxnSp>
        <p:nvCxnSpPr>
          <p:cNvPr id="24" name="Straight Connector 14">
            <a:extLst>
              <a:ext uri="{FF2B5EF4-FFF2-40B4-BE49-F238E27FC236}">
                <a16:creationId xmlns:a16="http://schemas.microsoft.com/office/drawing/2014/main" id="{09525C9A-1972-4836-BA7A-706C946EF4D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16">
            <a:extLst>
              <a:ext uri="{FF2B5EF4-FFF2-40B4-BE49-F238E27FC236}">
                <a16:creationId xmlns:a16="http://schemas.microsoft.com/office/drawing/2014/main" id="{8A549DE7-671D-4575-AF43-858FD9998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C22D9B36-9BE7-472B-8808-7E0D681073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724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6B2D2-FCA4-488E-B201-E1599D18496D}"/>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8000" dirty="0">
                <a:solidFill>
                  <a:schemeClr val="tx1">
                    <a:lumMod val="85000"/>
                    <a:lumOff val="15000"/>
                  </a:schemeClr>
                </a:solidFill>
              </a:rPr>
              <a:t>Thank you</a:t>
            </a:r>
          </a:p>
        </p:txBody>
      </p:sp>
      <p:sp>
        <p:nvSpPr>
          <p:cNvPr id="15" name="Rectangle 14">
            <a:extLst>
              <a:ext uri="{FF2B5EF4-FFF2-40B4-BE49-F238E27FC236}">
                <a16:creationId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F3985C0-E548-44D2-B30E-F3E42DADE1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597805"/>
      </p:ext>
    </p:extLst>
  </p:cSld>
  <p:clrMapOvr>
    <a:masterClrMapping/>
  </p:clrMapOvr>
</p:sld>
</file>

<file path=ppt/theme/theme1.xml><?xml version="1.0" encoding="utf-8"?>
<a:theme xmlns:a="http://schemas.openxmlformats.org/drawingml/2006/main" name="Retrospect">
  <a:themeElements>
    <a:clrScheme name="Custom 10">
      <a:dk1>
        <a:srgbClr val="4A4A4A"/>
      </a:dk1>
      <a:lt1>
        <a:sysClr val="window" lastClr="FFFFFF"/>
      </a:lt1>
      <a:dk2>
        <a:srgbClr val="4A4A4A"/>
      </a:dk2>
      <a:lt2>
        <a:srgbClr val="CCDDEA"/>
      </a:lt2>
      <a:accent1>
        <a:srgbClr val="D9534F"/>
      </a:accent1>
      <a:accent2>
        <a:srgbClr val="005CA8"/>
      </a:accent2>
      <a:accent3>
        <a:srgbClr val="F7B72B"/>
      </a:accent3>
      <a:accent4>
        <a:srgbClr val="4A4A4A"/>
      </a:accent4>
      <a:accent5>
        <a:srgbClr val="428BCA"/>
      </a:accent5>
      <a:accent6>
        <a:srgbClr val="F7B72B"/>
      </a:accent6>
      <a:hlink>
        <a:srgbClr val="428BCA"/>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171EE6389DF9439132FD77F458B3E3" ma:contentTypeVersion="13" ma:contentTypeDescription="Create a new document." ma:contentTypeScope="" ma:versionID="0ad882e2e551d6e5eefc2a4a526ca210">
  <xsd:schema xmlns:xsd="http://www.w3.org/2001/XMLSchema" xmlns:xs="http://www.w3.org/2001/XMLSchema" xmlns:p="http://schemas.microsoft.com/office/2006/metadata/properties" xmlns:ns3="23f6e1f0-5e63-48a9-ac4d-fbf4ec3caa53" xmlns:ns4="6e48716d-a59e-40f9-b7ee-17e97f47c32c" targetNamespace="http://schemas.microsoft.com/office/2006/metadata/properties" ma:root="true" ma:fieldsID="98f3f9be02c0b28a17ae4bc1111c0626" ns3:_="" ns4:_="">
    <xsd:import namespace="23f6e1f0-5e63-48a9-ac4d-fbf4ec3caa53"/>
    <xsd:import namespace="6e48716d-a59e-40f9-b7ee-17e97f47c32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f6e1f0-5e63-48a9-ac4d-fbf4ec3caa5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48716d-a59e-40f9-b7ee-17e97f47c32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CF8FFC-A635-4E87-964B-E749F1C1A38A}">
  <ds:schemaRefs>
    <ds:schemaRef ds:uri="http://schemas.microsoft.com/sharepoint/v3/contenttype/forms"/>
  </ds:schemaRefs>
</ds:datastoreItem>
</file>

<file path=customXml/itemProps2.xml><?xml version="1.0" encoding="utf-8"?>
<ds:datastoreItem xmlns:ds="http://schemas.openxmlformats.org/officeDocument/2006/customXml" ds:itemID="{3B798018-DA53-4BD5-9FEC-D394C8E87C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f6e1f0-5e63-48a9-ac4d-fbf4ec3caa53"/>
    <ds:schemaRef ds:uri="6e48716d-a59e-40f9-b7ee-17e97f47c3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FF9FDA-8116-487D-85F2-CCC98144476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23f6e1f0-5e63-48a9-ac4d-fbf4ec3caa53"/>
    <ds:schemaRef ds:uri="http://purl.org/dc/terms/"/>
    <ds:schemaRef ds:uri="6e48716d-a59e-40f9-b7ee-17e97f47c32c"/>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183</TotalTime>
  <Words>544</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Kapra Regular</vt:lpstr>
      <vt:lpstr>Times New Roman</vt:lpstr>
      <vt:lpstr>Retrospect</vt:lpstr>
      <vt:lpstr>Session 5: Axon Virtual Training &amp; 360 Training </vt:lpstr>
      <vt:lpstr>PowerPoint Presentation</vt:lpstr>
      <vt:lpstr>360 vs. VR</vt:lpstr>
      <vt:lpstr>360 vs. 3D</vt:lpstr>
      <vt:lpstr>Hardware Insta360 One X</vt:lpstr>
      <vt:lpstr>Hardware Insta360 Evo</vt:lpstr>
      <vt:lpstr>Demo</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 Axon Virtual Training &amp; 360 Training</dc:title>
  <dc:creator>Olivia Ford</dc:creator>
  <cp:lastModifiedBy>Administrator</cp:lastModifiedBy>
  <cp:revision>7</cp:revision>
  <dcterms:created xsi:type="dcterms:W3CDTF">2020-09-28T23:15:31Z</dcterms:created>
  <dcterms:modified xsi:type="dcterms:W3CDTF">2020-10-01T17:05:12Z</dcterms:modified>
</cp:coreProperties>
</file>