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9"/>
  </p:notesMasterIdLst>
  <p:sldIdLst>
    <p:sldId id="322" r:id="rId5"/>
    <p:sldId id="441" r:id="rId6"/>
    <p:sldId id="267" r:id="rId7"/>
    <p:sldId id="440" r:id="rId8"/>
    <p:sldId id="443" r:id="rId9"/>
    <p:sldId id="444" r:id="rId10"/>
    <p:sldId id="347" r:id="rId11"/>
    <p:sldId id="446" r:id="rId12"/>
    <p:sldId id="445" r:id="rId13"/>
    <p:sldId id="451" r:id="rId14"/>
    <p:sldId id="447" r:id="rId15"/>
    <p:sldId id="448" r:id="rId16"/>
    <p:sldId id="449" r:id="rId17"/>
    <p:sldId id="45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wner" initials="O" lastIdx="1" clrIdx="0"/>
  <p:cmAuthor id="1" name="Sidney Reid" initials="SR" lastIdx="4" clrIdx="1">
    <p:extLst>
      <p:ext uri="{19B8F6BF-5375-455C-9EA6-DF929625EA0E}">
        <p15:presenceInfo xmlns:p15="http://schemas.microsoft.com/office/powerpoint/2012/main" userId="S::sidney.reid@cpkn.ca::5561ae39-f538-4bc7-9496-8822fe707b7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4A4A"/>
    <a:srgbClr val="005CA8"/>
    <a:srgbClr val="F7B72B"/>
    <a:srgbClr val="428BCA"/>
    <a:srgbClr val="D953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22C32A-031B-4A0A-AD98-9E88CFE0DC81}" v="6" dt="2020-09-28T14:35:18.4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05" autoAdjust="0"/>
    <p:restoredTop sz="72970" autoAdjust="0"/>
  </p:normalViewPr>
  <p:slideViewPr>
    <p:cSldViewPr snapToGrid="0">
      <p:cViewPr varScale="1">
        <p:scale>
          <a:sx n="49" d="100"/>
          <a:sy n="49" d="100"/>
        </p:scale>
        <p:origin x="1372" y="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44356F-A56A-428A-9BF1-884A80BEA363}" type="datetimeFigureOut">
              <a:rPr lang="en-CA" smtClean="0"/>
              <a:pPr/>
              <a:t>2020-09-30</a:t>
            </a:fld>
            <a:endParaRPr lang="en-CA"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02EC08-3841-4920-926B-AE562CC7A9EC}" type="slidenum">
              <a:rPr lang="en-CA" smtClean="0"/>
              <a:pPr/>
              <a:t>‹#›</a:t>
            </a:fld>
            <a:endParaRPr lang="en-CA" dirty="0"/>
          </a:p>
        </p:txBody>
      </p:sp>
    </p:spTree>
    <p:extLst>
      <p:ext uri="{BB962C8B-B14F-4D97-AF65-F5344CB8AC3E}">
        <p14:creationId xmlns:p14="http://schemas.microsoft.com/office/powerpoint/2010/main" val="2387695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02EC08-3841-4920-926B-AE562CC7A9EC}" type="slidenum">
              <a:rPr lang="en-CA" smtClean="0"/>
              <a:pPr/>
              <a:t>1</a:t>
            </a:fld>
            <a:endParaRPr lang="en-CA" dirty="0"/>
          </a:p>
        </p:txBody>
      </p:sp>
    </p:spTree>
    <p:extLst>
      <p:ext uri="{BB962C8B-B14F-4D97-AF65-F5344CB8AC3E}">
        <p14:creationId xmlns:p14="http://schemas.microsoft.com/office/powerpoint/2010/main" val="35019159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Nationally representative, others asked to join as required, meet 4 times/</a:t>
            </a:r>
            <a:r>
              <a:rPr lang="en-US" dirty="0" err="1"/>
              <a:t>yr</a:t>
            </a:r>
            <a:r>
              <a:rPr lang="en-US" dirty="0"/>
              <a:t> to review courses/projects (1 </a:t>
            </a:r>
            <a:r>
              <a:rPr lang="en-US" dirty="0" err="1"/>
              <a:t>hr</a:t>
            </a:r>
            <a:r>
              <a:rPr lang="en-US" dirty="0"/>
              <a:t> each). </a:t>
            </a:r>
          </a:p>
        </p:txBody>
      </p:sp>
      <p:sp>
        <p:nvSpPr>
          <p:cNvPr id="4" name="Slide Number Placeholder 3"/>
          <p:cNvSpPr>
            <a:spLocks noGrp="1"/>
          </p:cNvSpPr>
          <p:nvPr>
            <p:ph type="sldNum" sz="quarter" idx="5"/>
          </p:nvPr>
        </p:nvSpPr>
        <p:spPr/>
        <p:txBody>
          <a:bodyPr/>
          <a:lstStyle/>
          <a:p>
            <a:fld id="{DA02EC08-3841-4920-926B-AE562CC7A9EC}" type="slidenum">
              <a:rPr lang="en-CA" smtClean="0"/>
              <a:pPr/>
              <a:t>2</a:t>
            </a:fld>
            <a:endParaRPr lang="en-CA" dirty="0"/>
          </a:p>
        </p:txBody>
      </p:sp>
    </p:spTree>
    <p:extLst>
      <p:ext uri="{BB962C8B-B14F-4D97-AF65-F5344CB8AC3E}">
        <p14:creationId xmlns:p14="http://schemas.microsoft.com/office/powerpoint/2010/main" val="724874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02EC08-3841-4920-926B-AE562CC7A9EC}" type="slidenum">
              <a:rPr lang="en-CA" smtClean="0"/>
              <a:pPr/>
              <a:t>3</a:t>
            </a:fld>
            <a:endParaRPr lang="en-CA" dirty="0"/>
          </a:p>
        </p:txBody>
      </p:sp>
    </p:spTree>
    <p:extLst>
      <p:ext uri="{BB962C8B-B14F-4D97-AF65-F5344CB8AC3E}">
        <p14:creationId xmlns:p14="http://schemas.microsoft.com/office/powerpoint/2010/main" val="16443893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buFont typeface="Arial" panose="020B0604020202020204" pitchFamily="34" charset="0"/>
              <a:buNone/>
            </a:pPr>
            <a:r>
              <a:rPr lang="en-CA" sz="2600" dirty="0"/>
              <a:t>And the initiatives that we take on to achieve the mandate include….</a:t>
            </a:r>
          </a:p>
          <a:p>
            <a:pPr lvl="1">
              <a:buFont typeface="Arial" panose="020B0604020202020204" pitchFamily="34" charset="0"/>
              <a:buNone/>
            </a:pPr>
            <a:endParaRPr lang="en-CA" sz="2600" dirty="0"/>
          </a:p>
          <a:p>
            <a:pPr marL="914400" lvl="1" indent="-457200">
              <a:buFont typeface="Arial" panose="020B0604020202020204" pitchFamily="34" charset="0"/>
              <a:buChar char="•"/>
            </a:pPr>
            <a:r>
              <a:rPr lang="en-CA" sz="2600" dirty="0"/>
              <a:t>Stanhope session – we determine a topic that is highly relevant from a learning needs perspective. It could be a new and upcoming training (like Cannabis in 2018) or a review of existing concepts or training and sharing that information (such as this year's topic on Mental health calls – and also a highly relevant topic in the media!)</a:t>
            </a:r>
          </a:p>
          <a:p>
            <a:pPr marL="914400" lvl="1" indent="-457200">
              <a:buFont typeface="Arial" panose="020B0604020202020204" pitchFamily="34" charset="0"/>
              <a:buChar char="•"/>
            </a:pPr>
            <a:endParaRPr lang="en-CA" sz="2600" dirty="0"/>
          </a:p>
          <a:p>
            <a:pPr marL="914400" lvl="1" indent="-457200">
              <a:buFont typeface="Arial" panose="020B0604020202020204" pitchFamily="34" charset="0"/>
              <a:buChar char="•"/>
            </a:pPr>
            <a:r>
              <a:rPr lang="en-CA" sz="2600" dirty="0"/>
              <a:t>Looking at the process</a:t>
            </a:r>
            <a:r>
              <a:rPr lang="en-CA" sz="2600" baseline="0" dirty="0"/>
              <a:t> for submitting a course, how it is selected and how the content is maintain for currency and relevancy</a:t>
            </a:r>
          </a:p>
          <a:p>
            <a:pPr marL="914400" lvl="1" indent="-457200">
              <a:buFont typeface="Arial" panose="020B0604020202020204" pitchFamily="34" charset="0"/>
              <a:buChar char="•"/>
            </a:pPr>
            <a:endParaRPr lang="en-CA" sz="2600" baseline="0" dirty="0"/>
          </a:p>
          <a:p>
            <a:pPr marL="914400" lvl="1" indent="-457200">
              <a:buFont typeface="Arial" panose="020B0604020202020204" pitchFamily="34" charset="0"/>
              <a:buChar char="•"/>
            </a:pPr>
            <a:r>
              <a:rPr lang="en-CA" sz="2600" dirty="0"/>
              <a:t>Determining the learning needs of the police community</a:t>
            </a:r>
          </a:p>
          <a:p>
            <a:pPr marL="914400" lvl="1" indent="-457200">
              <a:buFont typeface="Arial" panose="020B0604020202020204" pitchFamily="34" charset="0"/>
              <a:buChar char="•"/>
            </a:pPr>
            <a:endParaRPr lang="en-CA" sz="2600" dirty="0"/>
          </a:p>
          <a:p>
            <a:pPr marL="914400" lvl="1" indent="-457200">
              <a:buFont typeface="Arial" panose="020B0604020202020204" pitchFamily="34" charset="0"/>
              <a:buChar char="•"/>
            </a:pPr>
            <a:r>
              <a:rPr lang="en-CA" sz="2600" dirty="0"/>
              <a:t>Ensuring</a:t>
            </a:r>
            <a:r>
              <a:rPr lang="en-CA" sz="2600" baseline="0" dirty="0"/>
              <a:t> the National Police Training Inventory creates efficiencies so that services can quickly see who is doing what to reduce duplication</a:t>
            </a:r>
            <a:endParaRPr lang="en-CA" sz="2600" dirty="0"/>
          </a:p>
          <a:p>
            <a:pPr marL="914400" lvl="1" indent="-457200">
              <a:buFont typeface="Arial" panose="020B0604020202020204" pitchFamily="34" charset="0"/>
              <a:buChar char="•"/>
            </a:pPr>
            <a:endParaRPr lang="en-CA" sz="2600"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DA02EC08-3841-4920-926B-AE562CC7A9EC}" type="slidenum">
              <a:rPr lang="en-CA" smtClean="0"/>
              <a:pPr/>
              <a:t>4</a:t>
            </a:fld>
            <a:endParaRPr lang="en-CA" dirty="0"/>
          </a:p>
        </p:txBody>
      </p:sp>
    </p:spTree>
    <p:extLst>
      <p:ext uri="{BB962C8B-B14F-4D97-AF65-F5344CB8AC3E}">
        <p14:creationId xmlns:p14="http://schemas.microsoft.com/office/powerpoint/2010/main" val="30063861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Listed here are several of our current</a:t>
            </a:r>
            <a:r>
              <a:rPr lang="en-US" baseline="0" dirty="0"/>
              <a:t> projects</a:t>
            </a:r>
          </a:p>
          <a:p>
            <a:pPr marL="171450" indent="-171450">
              <a:buFont typeface="Arial" panose="020B0604020202020204" pitchFamily="34" charset="0"/>
              <a:buChar char="•"/>
            </a:pPr>
            <a:r>
              <a:rPr lang="en-US" baseline="0" dirty="0"/>
              <a:t>As you know Bill C75 created </a:t>
            </a:r>
            <a:r>
              <a:rPr lang="en-US" sz="1200" b="0" i="0" kern="1200" dirty="0">
                <a:solidFill>
                  <a:schemeClr val="tx1"/>
                </a:solidFill>
                <a:effectLst/>
                <a:latin typeface="+mn-lt"/>
                <a:ea typeface="+mn-ea"/>
                <a:cs typeface="+mn-cs"/>
              </a:rPr>
              <a:t>comprehensive legislative changes that mark an important milestone in strengthening, transforming and modernizing our criminal justice system and the tool</a:t>
            </a:r>
            <a:r>
              <a:rPr lang="en-US" sz="1200" b="0" i="0" kern="1200" baseline="0" dirty="0">
                <a:solidFill>
                  <a:schemeClr val="tx1"/>
                </a:solidFill>
                <a:effectLst/>
                <a:latin typeface="+mn-lt"/>
                <a:ea typeface="+mn-ea"/>
                <a:cs typeface="+mn-cs"/>
              </a:rPr>
              <a:t> developed by the OPP </a:t>
            </a:r>
            <a:r>
              <a:rPr lang="en-US" sz="1200" b="0" i="0" kern="1200" dirty="0">
                <a:solidFill>
                  <a:schemeClr val="tx1"/>
                </a:solidFill>
                <a:effectLst/>
                <a:latin typeface="+mn-lt"/>
                <a:ea typeface="+mn-ea"/>
                <a:cs typeface="+mn-cs"/>
              </a:rPr>
              <a:t>was</a:t>
            </a:r>
            <a:r>
              <a:rPr lang="en-US" sz="1200" b="0" i="0" kern="1200" baseline="0" dirty="0">
                <a:solidFill>
                  <a:schemeClr val="tx1"/>
                </a:solidFill>
                <a:effectLst/>
                <a:latin typeface="+mn-lt"/>
                <a:ea typeface="+mn-ea"/>
                <a:cs typeface="+mn-cs"/>
              </a:rPr>
              <a:t> shared to CPKN to all services</a:t>
            </a:r>
          </a:p>
          <a:p>
            <a:pPr marL="171450" indent="-171450">
              <a:buFont typeface="Arial" panose="020B0604020202020204" pitchFamily="34" charset="0"/>
              <a:buChar char="•"/>
            </a:pPr>
            <a:r>
              <a:rPr lang="en-US" sz="1200" b="0" i="0" kern="1200" baseline="0" dirty="0">
                <a:solidFill>
                  <a:schemeClr val="tx1"/>
                </a:solidFill>
                <a:effectLst/>
                <a:latin typeface="+mn-lt"/>
                <a:ea typeface="+mn-ea"/>
                <a:cs typeface="+mn-cs"/>
              </a:rPr>
              <a:t>With the Pandemic it was important that we had CPKN host ‘free’ courses as the information and changes were happening at a rapid pace</a:t>
            </a:r>
          </a:p>
          <a:p>
            <a:pPr marL="171450" indent="-171450">
              <a:buFont typeface="Arial" panose="020B0604020202020204" pitchFamily="34" charset="0"/>
              <a:buChar char="•"/>
            </a:pPr>
            <a:r>
              <a:rPr lang="en-US" sz="1200" b="0" i="0" kern="1200" baseline="0" dirty="0">
                <a:solidFill>
                  <a:schemeClr val="tx1"/>
                </a:solidFill>
                <a:effectLst/>
                <a:latin typeface="+mn-lt"/>
                <a:ea typeface="+mn-ea"/>
                <a:cs typeface="+mn-cs"/>
              </a:rPr>
              <a:t>4 third party courses are currently under review</a:t>
            </a:r>
          </a:p>
          <a:p>
            <a:pPr marL="171450" indent="-171450">
              <a:buFont typeface="Arial" panose="020B0604020202020204" pitchFamily="34" charset="0"/>
              <a:buChar char="•"/>
            </a:pPr>
            <a:r>
              <a:rPr lang="en-US" sz="1200" b="0" i="0" kern="1200" baseline="0" dirty="0">
                <a:solidFill>
                  <a:schemeClr val="tx1"/>
                </a:solidFill>
                <a:effectLst/>
                <a:latin typeface="+mn-lt"/>
                <a:ea typeface="+mn-ea"/>
                <a:cs typeface="+mn-cs"/>
              </a:rPr>
              <a:t>Adobe Flash will no longer be supported as of Jan 1, 2021 so any e-learns containing flash elements will no longer work so they must be converted to HTML5 CPKN has 40% of the courses converted</a:t>
            </a:r>
          </a:p>
          <a:p>
            <a:pPr marL="171450" indent="-171450">
              <a:buFont typeface="Arial" panose="020B0604020202020204" pitchFamily="34" charset="0"/>
              <a:buChar char="•"/>
            </a:pPr>
            <a:endParaRPr lang="en-US" sz="1200" b="0" i="0" kern="1200" baseline="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baseline="0" dirty="0">
                <a:solidFill>
                  <a:schemeClr val="tx1"/>
                </a:solidFill>
                <a:effectLst/>
                <a:latin typeface="+mn-lt"/>
                <a:ea typeface="+mn-ea"/>
                <a:cs typeface="+mn-cs"/>
              </a:rPr>
              <a:t>Out LNC TOR is in final edits</a:t>
            </a:r>
          </a:p>
          <a:p>
            <a:pPr marL="171450" indent="-171450">
              <a:buFont typeface="Arial" panose="020B0604020202020204" pitchFamily="34" charset="0"/>
              <a:buChar char="•"/>
            </a:pPr>
            <a:endParaRPr lang="en-US" sz="1200" b="0" i="0" kern="1200" baseline="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baseline="0" dirty="0">
                <a:solidFill>
                  <a:schemeClr val="tx1"/>
                </a:solidFill>
                <a:effectLst/>
                <a:latin typeface="+mn-lt"/>
                <a:ea typeface="+mn-ea"/>
                <a:cs typeface="+mn-cs"/>
              </a:rPr>
              <a:t>We have 4 Investible Projects currently underway</a:t>
            </a:r>
          </a:p>
          <a:p>
            <a:pPr marL="628650" lvl="1" indent="-171450">
              <a:buFont typeface="Arial" panose="020B0604020202020204" pitchFamily="34" charset="0"/>
              <a:buChar char="•"/>
            </a:pPr>
            <a:endParaRPr lang="en-US" sz="1200" b="0" i="0" kern="1200" baseline="0" dirty="0">
              <a:solidFill>
                <a:schemeClr val="tx1"/>
              </a:solidFill>
              <a:effectLst/>
              <a:latin typeface="+mn-lt"/>
              <a:ea typeface="+mn-ea"/>
              <a:cs typeface="+mn-cs"/>
            </a:endParaRP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DA02EC08-3841-4920-926B-AE562CC7A9EC}" type="slidenum">
              <a:rPr lang="en-CA" smtClean="0"/>
              <a:pPr/>
              <a:t>5</a:t>
            </a:fld>
            <a:endParaRPr lang="en-CA" dirty="0"/>
          </a:p>
        </p:txBody>
      </p:sp>
    </p:spTree>
    <p:extLst>
      <p:ext uri="{BB962C8B-B14F-4D97-AF65-F5344CB8AC3E}">
        <p14:creationId xmlns:p14="http://schemas.microsoft.com/office/powerpoint/2010/main" val="14045644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Lots to look forward</a:t>
            </a:r>
            <a:r>
              <a:rPr lang="en-US" baseline="0" dirty="0"/>
              <a:t> to. If you would like to be a part of the LNC please contact Shelley or myself to find out more information we’d love your input! Shelley will now introduce our Panel</a:t>
            </a:r>
            <a:endParaRPr lang="en-US" dirty="0"/>
          </a:p>
        </p:txBody>
      </p:sp>
      <p:sp>
        <p:nvSpPr>
          <p:cNvPr id="4" name="Slide Number Placeholder 3"/>
          <p:cNvSpPr>
            <a:spLocks noGrp="1"/>
          </p:cNvSpPr>
          <p:nvPr>
            <p:ph type="sldNum" sz="quarter" idx="5"/>
          </p:nvPr>
        </p:nvSpPr>
        <p:spPr/>
        <p:txBody>
          <a:bodyPr/>
          <a:lstStyle/>
          <a:p>
            <a:fld id="{DA02EC08-3841-4920-926B-AE562CC7A9EC}" type="slidenum">
              <a:rPr lang="en-CA" smtClean="0"/>
              <a:pPr/>
              <a:t>6</a:t>
            </a:fld>
            <a:endParaRPr lang="en-CA" dirty="0"/>
          </a:p>
        </p:txBody>
      </p:sp>
    </p:spTree>
    <p:extLst>
      <p:ext uri="{BB962C8B-B14F-4D97-AF65-F5344CB8AC3E}">
        <p14:creationId xmlns:p14="http://schemas.microsoft.com/office/powerpoint/2010/main" val="4416665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02EC08-3841-4920-926B-AE562CC7A9EC}" type="slidenum">
              <a:rPr lang="en-CA" smtClean="0"/>
              <a:pPr/>
              <a:t>7</a:t>
            </a:fld>
            <a:endParaRPr lang="en-CA" dirty="0"/>
          </a:p>
        </p:txBody>
      </p:sp>
    </p:spTree>
    <p:extLst>
      <p:ext uri="{BB962C8B-B14F-4D97-AF65-F5344CB8AC3E}">
        <p14:creationId xmlns:p14="http://schemas.microsoft.com/office/powerpoint/2010/main" val="2854754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3A3CC3-FDB4-40D1-82AC-689D76FBA3CE}" type="datetimeFigureOut">
              <a:rPr lang="en-CA" smtClean="0"/>
              <a:pPr/>
              <a:t>2020-09-30</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F945192-BE43-40B1-A2DA-55D3CF427549}" type="slidenum">
              <a:rPr lang="en-CA" smtClean="0"/>
              <a:pPr/>
              <a:t>‹#›</a:t>
            </a:fld>
            <a:endParaRPr lang="en-CA"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4490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3A3CC3-FDB4-40D1-82AC-689D76FBA3CE}" type="datetimeFigureOut">
              <a:rPr lang="en-CA" smtClean="0"/>
              <a:pPr/>
              <a:t>2020-09-30</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2143503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3A3CC3-FDB4-40D1-82AC-689D76FBA3CE}" type="datetimeFigureOut">
              <a:rPr lang="en-CA" smtClean="0"/>
              <a:pPr/>
              <a:t>2020-09-30</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2510993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3A3CC3-FDB4-40D1-82AC-689D76FBA3CE}" type="datetimeFigureOut">
              <a:rPr lang="en-CA" smtClean="0"/>
              <a:pPr/>
              <a:t>2020-09-30</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1026304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A3A3CC3-FDB4-40D1-82AC-689D76FBA3CE}" type="datetimeFigureOut">
              <a:rPr lang="en-CA" smtClean="0"/>
              <a:pPr/>
              <a:t>2020-09-30</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F945192-BE43-40B1-A2DA-55D3CF427549}" type="slidenum">
              <a:rPr lang="en-CA" smtClean="0"/>
              <a:pPr/>
              <a:t>‹#›</a:t>
            </a:fld>
            <a:endParaRPr lang="en-CA"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8871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A3A3CC3-FDB4-40D1-82AC-689D76FBA3CE}" type="datetimeFigureOut">
              <a:rPr lang="en-CA" smtClean="0"/>
              <a:pPr/>
              <a:t>2020-09-30</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2285856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A3A3CC3-FDB4-40D1-82AC-689D76FBA3CE}" type="datetimeFigureOut">
              <a:rPr lang="en-CA" smtClean="0"/>
              <a:pPr/>
              <a:t>2020-09-30</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2663621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A3A3CC3-FDB4-40D1-82AC-689D76FBA3CE}" type="datetimeFigureOut">
              <a:rPr lang="en-CA" smtClean="0"/>
              <a:pPr/>
              <a:t>2020-09-30</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215275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A3A3CC3-FDB4-40D1-82AC-689D76FBA3CE}" type="datetimeFigureOut">
              <a:rPr lang="en-CA" smtClean="0"/>
              <a:pPr/>
              <a:t>2020-09-30</a:t>
            </a:fld>
            <a:endParaRPr lang="en-CA"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CA" dirty="0"/>
          </a:p>
        </p:txBody>
      </p:sp>
      <p:sp>
        <p:nvSpPr>
          <p:cNvPr id="9" name="Slide Number Placeholder 8"/>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3812166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A3A3CC3-FDB4-40D1-82AC-689D76FBA3CE}" type="datetimeFigureOut">
              <a:rPr lang="en-CA" smtClean="0"/>
              <a:pPr/>
              <a:t>2020-09-30</a:t>
            </a:fld>
            <a:endParaRPr lang="en-CA"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CA"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4058308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cstate="print"/>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A3A3CC3-FDB4-40D1-82AC-689D76FBA3CE}" type="datetimeFigureOut">
              <a:rPr lang="en-CA" smtClean="0"/>
              <a:pPr/>
              <a:t>2020-09-30</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3404856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A3A3CC3-FDB4-40D1-82AC-689D76FBA3CE}" type="datetimeFigureOut">
              <a:rPr lang="en-CA" smtClean="0"/>
              <a:pPr/>
              <a:t>2020-09-30</a:t>
            </a:fld>
            <a:endParaRPr lang="en-CA"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CA"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F945192-BE43-40B1-A2DA-55D3CF427549}" type="slidenum">
              <a:rPr lang="en-CA" smtClean="0"/>
              <a:pPr/>
              <a:t>‹#›</a:t>
            </a:fld>
            <a:endParaRPr lang="en-CA"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23614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1D342-7A68-4CC9-82C6-4085FA615309}"/>
              </a:ext>
            </a:extLst>
          </p:cNvPr>
          <p:cNvSpPr>
            <a:spLocks noGrp="1"/>
          </p:cNvSpPr>
          <p:nvPr>
            <p:ph type="title"/>
          </p:nvPr>
        </p:nvSpPr>
        <p:spPr>
          <a:xfrm>
            <a:off x="1097280" y="1299972"/>
            <a:ext cx="10354792" cy="2602256"/>
          </a:xfrm>
        </p:spPr>
        <p:txBody>
          <a:bodyPr>
            <a:noAutofit/>
          </a:bodyPr>
          <a:lstStyle/>
          <a:p>
            <a:pPr algn="ctr"/>
            <a:r>
              <a:rPr lang="en-CA" sz="6000" dirty="0">
                <a:solidFill>
                  <a:srgbClr val="005CA8"/>
                </a:solidFill>
              </a:rPr>
              <a:t>Session 2: Responding to Calls for Mental Health Support</a:t>
            </a:r>
          </a:p>
        </p:txBody>
      </p:sp>
      <p:sp>
        <p:nvSpPr>
          <p:cNvPr id="6" name="Text Placeholder 5">
            <a:extLst>
              <a:ext uri="{FF2B5EF4-FFF2-40B4-BE49-F238E27FC236}">
                <a16:creationId xmlns:a16="http://schemas.microsoft.com/office/drawing/2014/main" id="{DE45682B-50C6-496A-AADD-6B368C352E19}"/>
              </a:ext>
            </a:extLst>
          </p:cNvPr>
          <p:cNvSpPr>
            <a:spLocks noGrp="1"/>
          </p:cNvSpPr>
          <p:nvPr>
            <p:ph type="body" idx="1"/>
          </p:nvPr>
        </p:nvSpPr>
        <p:spPr>
          <a:xfrm>
            <a:off x="1066800" y="4492219"/>
            <a:ext cx="10058400" cy="1663103"/>
          </a:xfrm>
        </p:spPr>
        <p:txBody>
          <a:bodyPr>
            <a:normAutofit fontScale="62500" lnSpcReduction="20000"/>
          </a:bodyPr>
          <a:lstStyle/>
          <a:p>
            <a:pPr algn="ctr"/>
            <a:r>
              <a:rPr lang="en-CA" dirty="0"/>
              <a:t>Hosted BY: CPKN Learning Needs Subcommittee</a:t>
            </a:r>
          </a:p>
          <a:p>
            <a:pPr algn="ctr"/>
            <a:r>
              <a:rPr lang="en-CA" dirty="0"/>
              <a:t>Chair: Keri Hatch, Manager Leadership &amp; Design, Ontario Provincial Police Academy</a:t>
            </a:r>
          </a:p>
          <a:p>
            <a:pPr algn="ctr"/>
            <a:r>
              <a:rPr lang="en-CA" dirty="0"/>
              <a:t> Co-Chair: Inspector Shelley Thompson, Peel Regional Police</a:t>
            </a:r>
          </a:p>
          <a:p>
            <a:pPr algn="ctr"/>
            <a:r>
              <a:rPr lang="en-CA" dirty="0"/>
              <a:t>Moderator: Randy Cameron, Manager Outreach &amp; Partnerships, CPKN </a:t>
            </a:r>
          </a:p>
          <a:p>
            <a:pPr algn="ctr"/>
            <a:r>
              <a:rPr lang="en-CA" dirty="0"/>
              <a:t>September 30, 2020</a:t>
            </a:r>
          </a:p>
        </p:txBody>
      </p:sp>
      <p:pic>
        <p:nvPicPr>
          <p:cNvPr id="4" name="Picture 3" descr="A close up of a sign&#10;&#10;Description automatically generated">
            <a:extLst>
              <a:ext uri="{FF2B5EF4-FFF2-40B4-BE49-F238E27FC236}">
                <a16:creationId xmlns:a16="http://schemas.microsoft.com/office/drawing/2014/main" id="{C2F976C2-4EBA-4C55-8A2A-5924B5FA8F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5468" y="457128"/>
            <a:ext cx="7621064" cy="1028844"/>
          </a:xfrm>
          <a:prstGeom prst="rect">
            <a:avLst/>
          </a:prstGeom>
        </p:spPr>
      </p:pic>
    </p:spTree>
    <p:extLst>
      <p:ext uri="{BB962C8B-B14F-4D97-AF65-F5344CB8AC3E}">
        <p14:creationId xmlns:p14="http://schemas.microsoft.com/office/powerpoint/2010/main" val="349141979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EEB5F-4361-4133-9C8A-D6AB0B9B39E0}"/>
              </a:ext>
            </a:extLst>
          </p:cNvPr>
          <p:cNvSpPr>
            <a:spLocks noGrp="1"/>
          </p:cNvSpPr>
          <p:nvPr>
            <p:ph type="title"/>
          </p:nvPr>
        </p:nvSpPr>
        <p:spPr/>
        <p:txBody>
          <a:bodyPr/>
          <a:lstStyle/>
          <a:p>
            <a:r>
              <a:rPr lang="en-US" dirty="0">
                <a:solidFill>
                  <a:srgbClr val="005CA8"/>
                </a:solidFill>
                <a:latin typeface="Kapra Regular"/>
              </a:rPr>
              <a:t>Meet </a:t>
            </a:r>
            <a:r>
              <a:rPr lang="en-US" dirty="0" err="1">
                <a:solidFill>
                  <a:srgbClr val="005CA8"/>
                </a:solidFill>
                <a:latin typeface="Kapra Regular"/>
              </a:rPr>
              <a:t>Cst</a:t>
            </a:r>
            <a:r>
              <a:rPr lang="en-US" dirty="0">
                <a:solidFill>
                  <a:srgbClr val="005CA8"/>
                </a:solidFill>
                <a:latin typeface="Kapra Regular"/>
              </a:rPr>
              <a:t>. Steve Bentley </a:t>
            </a:r>
          </a:p>
        </p:txBody>
      </p:sp>
      <p:sp>
        <p:nvSpPr>
          <p:cNvPr id="3" name="Content Placeholder 2">
            <a:extLst>
              <a:ext uri="{FF2B5EF4-FFF2-40B4-BE49-F238E27FC236}">
                <a16:creationId xmlns:a16="http://schemas.microsoft.com/office/drawing/2014/main" id="{3F5046C8-E9C0-4BC2-B8F3-B8E820D7160B}"/>
              </a:ext>
            </a:extLst>
          </p:cNvPr>
          <p:cNvSpPr>
            <a:spLocks noGrp="1"/>
          </p:cNvSpPr>
          <p:nvPr>
            <p:ph idx="1"/>
          </p:nvPr>
        </p:nvSpPr>
        <p:spPr/>
        <p:txBody>
          <a:bodyPr>
            <a:normAutofit/>
          </a:bodyPr>
          <a:lstStyle/>
          <a:p>
            <a:r>
              <a:rPr lang="en-US" dirty="0"/>
              <a:t>Steve Bentley M.A., is a Police Officer serving in his 15</a:t>
            </a:r>
            <a:r>
              <a:rPr lang="en-US" baseline="30000" dirty="0"/>
              <a:t>th</a:t>
            </a:r>
            <a:r>
              <a:rPr lang="en-US" dirty="0"/>
              <a:t> year, who has worked in Patrol Division, Criminal Investigations, and was seconded to the Integrated Riot Investigation Team. </a:t>
            </a:r>
          </a:p>
          <a:p>
            <a:r>
              <a:rPr lang="en-US" dirty="0"/>
              <a:t>He has been a Mental Health Liaison officer since 2014, where much of his time has been spent assisting individuals in crisis, supporting families of those suffering with mental illness, and problem solving with various agencies to provide appropriate resolutions for those in crisis. </a:t>
            </a:r>
          </a:p>
          <a:p>
            <a:r>
              <a:rPr lang="en-US" dirty="0"/>
              <a:t>He is a longstanding member of the department’s Critical Incident Stress Management Team including a period of time as coordinator. He holds a Master of Arts degree in Theology, focused on “Family, Marriage, and Community” from Regent College, and is a Registered Clinical Counsellor.</a:t>
            </a:r>
          </a:p>
          <a:p>
            <a:r>
              <a:rPr lang="en-CA" dirty="0"/>
              <a:t> </a:t>
            </a:r>
            <a:endParaRPr lang="en-US" dirty="0"/>
          </a:p>
          <a:p>
            <a:endParaRPr lang="en-US" dirty="0"/>
          </a:p>
        </p:txBody>
      </p:sp>
    </p:spTree>
    <p:extLst>
      <p:ext uri="{BB962C8B-B14F-4D97-AF65-F5344CB8AC3E}">
        <p14:creationId xmlns:p14="http://schemas.microsoft.com/office/powerpoint/2010/main" val="2396476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D363A-E425-43C3-A7C6-1576F2C0DF57}"/>
              </a:ext>
            </a:extLst>
          </p:cNvPr>
          <p:cNvSpPr>
            <a:spLocks noGrp="1"/>
          </p:cNvSpPr>
          <p:nvPr>
            <p:ph type="title"/>
          </p:nvPr>
        </p:nvSpPr>
        <p:spPr/>
        <p:txBody>
          <a:bodyPr/>
          <a:lstStyle/>
          <a:p>
            <a:r>
              <a:rPr lang="en-US" dirty="0">
                <a:solidFill>
                  <a:srgbClr val="005CA8"/>
                </a:solidFill>
                <a:latin typeface="Kapra Regular"/>
              </a:rPr>
              <a:t>Meet Inspector Leslie Hadfield</a:t>
            </a:r>
          </a:p>
        </p:txBody>
      </p:sp>
      <p:sp>
        <p:nvSpPr>
          <p:cNvPr id="3" name="Content Placeholder 2">
            <a:extLst>
              <a:ext uri="{FF2B5EF4-FFF2-40B4-BE49-F238E27FC236}">
                <a16:creationId xmlns:a16="http://schemas.microsoft.com/office/drawing/2014/main" id="{B65491B8-CFE3-4B4E-8BA1-2450BAFB4D48}"/>
              </a:ext>
            </a:extLst>
          </p:cNvPr>
          <p:cNvSpPr>
            <a:spLocks noGrp="1"/>
          </p:cNvSpPr>
          <p:nvPr>
            <p:ph idx="1"/>
          </p:nvPr>
        </p:nvSpPr>
        <p:spPr/>
        <p:txBody>
          <a:bodyPr/>
          <a:lstStyle/>
          <a:p>
            <a:r>
              <a:rPr lang="en-US" dirty="0"/>
              <a:t>Leslie is the Social Sciences Learning Manager holding the rank of Inspector at the Atlantic Police Academy where she has developed and delivers curriculum for De-escalation Communication skills for interactions between Law Enforcement personnel and people having mental illness. Insp. Hadfield possesses a Master’s Degree in Education and Leadership, a Bachelor’s Degree in Psychology, Diploma in Human Services and a Certificate in Adult Education.</a:t>
            </a:r>
          </a:p>
          <a:p>
            <a:r>
              <a:rPr lang="en-US" dirty="0"/>
              <a:t>Insp. Hadfield has worked with Dr. Terry Coleman contributing to TEMPO: A contemporary model for police education and training about mental illness.   She assisted in the development of the Collaborative Police Action on Intimate Partner Violence (IPV) National Domestic Violence Framework. She has been a speaker at numerous education and law enforcement conferences, and recently co-authored a training manual for Autism.</a:t>
            </a:r>
          </a:p>
          <a:p>
            <a:r>
              <a:rPr lang="en-US" dirty="0"/>
              <a:t>In 2016, she was co-recipient of the International Instructor of the year award presented by State and Provincial Police Academy Directors (a division of the IACP).</a:t>
            </a:r>
          </a:p>
        </p:txBody>
      </p:sp>
    </p:spTree>
    <p:extLst>
      <p:ext uri="{BB962C8B-B14F-4D97-AF65-F5344CB8AC3E}">
        <p14:creationId xmlns:p14="http://schemas.microsoft.com/office/powerpoint/2010/main" val="39799618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115A1-EEDE-468D-8FB6-529DD79CD4FA}"/>
              </a:ext>
            </a:extLst>
          </p:cNvPr>
          <p:cNvSpPr>
            <a:spLocks noGrp="1"/>
          </p:cNvSpPr>
          <p:nvPr>
            <p:ph type="title"/>
          </p:nvPr>
        </p:nvSpPr>
        <p:spPr/>
        <p:txBody>
          <a:bodyPr/>
          <a:lstStyle/>
          <a:p>
            <a:r>
              <a:rPr lang="en-US" dirty="0">
                <a:solidFill>
                  <a:srgbClr val="005CA8"/>
                </a:solidFill>
                <a:latin typeface="Kapra Regular"/>
              </a:rPr>
              <a:t>Meet Lana </a:t>
            </a:r>
            <a:r>
              <a:rPr lang="en-US" dirty="0" err="1">
                <a:solidFill>
                  <a:srgbClr val="005CA8"/>
                </a:solidFill>
                <a:latin typeface="Kapra Regular"/>
              </a:rPr>
              <a:t>Frado</a:t>
            </a:r>
            <a:r>
              <a:rPr lang="en-US" dirty="0">
                <a:solidFill>
                  <a:srgbClr val="005CA8"/>
                </a:solidFill>
                <a:latin typeface="Kapra Regular"/>
              </a:rPr>
              <a:t> </a:t>
            </a:r>
          </a:p>
        </p:txBody>
      </p:sp>
      <p:sp>
        <p:nvSpPr>
          <p:cNvPr id="3" name="Content Placeholder 2">
            <a:extLst>
              <a:ext uri="{FF2B5EF4-FFF2-40B4-BE49-F238E27FC236}">
                <a16:creationId xmlns:a16="http://schemas.microsoft.com/office/drawing/2014/main" id="{8A6D4CFF-244E-46CD-A74D-8495CF633FAF}"/>
              </a:ext>
            </a:extLst>
          </p:cNvPr>
          <p:cNvSpPr>
            <a:spLocks noGrp="1"/>
          </p:cNvSpPr>
          <p:nvPr>
            <p:ph idx="1"/>
          </p:nvPr>
        </p:nvSpPr>
        <p:spPr/>
        <p:txBody>
          <a:bodyPr/>
          <a:lstStyle/>
          <a:p>
            <a:r>
              <a:rPr lang="en-US" dirty="0"/>
              <a:t>Lana </a:t>
            </a:r>
            <a:r>
              <a:rPr lang="en-US" dirty="0" err="1"/>
              <a:t>Frado</a:t>
            </a:r>
            <a:r>
              <a:rPr lang="en-US" dirty="0"/>
              <a:t> is the Executive Director of Sound Times Support Services. Sound Times is funded to provide community mental health and addiction supports and is entirely staffed by users and former service users. The majority of their services are provided to support individuals who are also involved in the criminal justice system.</a:t>
            </a:r>
          </a:p>
          <a:p>
            <a:r>
              <a:rPr lang="en-US" dirty="0"/>
              <a:t>Lana has worked with her community for almost 30 years and has served in many government and community initiatives and advocacy efforts in the disability community. She has a keen interest and considerable experience in service user participation in the design, delivery, implementation and evaluation of services and supports as the means to ensure quality, accountability, and to ensure accessibility and accommodation for individuals with social disabilities.</a:t>
            </a:r>
          </a:p>
        </p:txBody>
      </p:sp>
    </p:spTree>
    <p:extLst>
      <p:ext uri="{BB962C8B-B14F-4D97-AF65-F5344CB8AC3E}">
        <p14:creationId xmlns:p14="http://schemas.microsoft.com/office/powerpoint/2010/main" val="29467947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2C0B2E1-0268-42EC-ABD3-94F81A05B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7D2256B4-48EA-40FC-BBC0-AA1EE6E00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3D44BCCA-102D-4A9D-B1E4-2450CAF0B0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185CB0-576D-46E2-9D79-18A4BFBBF3A5}"/>
              </a:ext>
            </a:extLst>
          </p:cNvPr>
          <p:cNvSpPr>
            <a:spLocks noGrp="1"/>
          </p:cNvSpPr>
          <p:nvPr>
            <p:ph type="title"/>
          </p:nvPr>
        </p:nvSpPr>
        <p:spPr>
          <a:xfrm>
            <a:off x="965201" y="643467"/>
            <a:ext cx="6255026" cy="5054008"/>
          </a:xfrm>
        </p:spPr>
        <p:txBody>
          <a:bodyPr vert="horz" lIns="91440" tIns="45720" rIns="91440" bIns="45720" rtlCol="0" anchor="ctr">
            <a:normAutofit/>
          </a:bodyPr>
          <a:lstStyle/>
          <a:p>
            <a:pPr algn="r"/>
            <a:r>
              <a:rPr lang="en-US" sz="8000" dirty="0">
                <a:solidFill>
                  <a:schemeClr val="tx1">
                    <a:lumMod val="85000"/>
                    <a:lumOff val="15000"/>
                  </a:schemeClr>
                </a:solidFill>
                <a:latin typeface="Kapra Regular"/>
              </a:rPr>
              <a:t>Q&amp;A</a:t>
            </a:r>
          </a:p>
        </p:txBody>
      </p:sp>
      <p:cxnSp>
        <p:nvCxnSpPr>
          <p:cNvPr id="15" name="Straight Connector 14">
            <a:extLst>
              <a:ext uri="{FF2B5EF4-FFF2-40B4-BE49-F238E27FC236}">
                <a16:creationId xmlns:a16="http://schemas.microsoft.com/office/drawing/2014/main" id="{09525C9A-1972-4836-BA7A-706C946EF4D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391367"/>
            <a:ext cx="0" cy="355820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8A549DE7-671D-4575-AF43-858FD9998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a:extLst>
              <a:ext uri="{FF2B5EF4-FFF2-40B4-BE49-F238E27FC236}">
                <a16:creationId xmlns:a16="http://schemas.microsoft.com/office/drawing/2014/main" id="{C22D9B36-9BE7-472B-8808-7E0D681073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40942"/>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972483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2C0B2E1-0268-42EC-ABD3-94F81A05B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7D2256B4-48EA-40FC-BBC0-AA1EE6E00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3D44BCCA-102D-4A9D-B1E4-2450CAF0B0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996B2D2-FCA4-488E-B201-E1599D18496D}"/>
              </a:ext>
            </a:extLst>
          </p:cNvPr>
          <p:cNvSpPr>
            <a:spLocks noGrp="1"/>
          </p:cNvSpPr>
          <p:nvPr>
            <p:ph type="title"/>
          </p:nvPr>
        </p:nvSpPr>
        <p:spPr>
          <a:xfrm>
            <a:off x="1097280" y="758952"/>
            <a:ext cx="10058400" cy="3892168"/>
          </a:xfrm>
        </p:spPr>
        <p:txBody>
          <a:bodyPr vert="horz" lIns="91440" tIns="45720" rIns="91440" bIns="45720" rtlCol="0" anchor="b">
            <a:normAutofit/>
          </a:bodyPr>
          <a:lstStyle/>
          <a:p>
            <a:r>
              <a:rPr lang="en-US" sz="8000" dirty="0">
                <a:solidFill>
                  <a:schemeClr val="tx1">
                    <a:lumMod val="85000"/>
                    <a:lumOff val="15000"/>
                  </a:schemeClr>
                </a:solidFill>
                <a:latin typeface="Kapra Regular"/>
              </a:rPr>
              <a:t>Thank you</a:t>
            </a:r>
          </a:p>
        </p:txBody>
      </p:sp>
      <p:sp>
        <p:nvSpPr>
          <p:cNvPr id="15" name="Rectangle 14">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597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1CD25-AE65-41CD-9B65-D3A88FD1AF1D}"/>
              </a:ext>
            </a:extLst>
          </p:cNvPr>
          <p:cNvSpPr>
            <a:spLocks noGrp="1"/>
          </p:cNvSpPr>
          <p:nvPr>
            <p:ph type="title"/>
          </p:nvPr>
        </p:nvSpPr>
        <p:spPr>
          <a:xfrm>
            <a:off x="1097280" y="343358"/>
            <a:ext cx="10161270" cy="1450757"/>
          </a:xfrm>
        </p:spPr>
        <p:txBody>
          <a:bodyPr>
            <a:normAutofit/>
          </a:bodyPr>
          <a:lstStyle/>
          <a:p>
            <a:r>
              <a:rPr lang="en-CA" sz="4400" dirty="0">
                <a:solidFill>
                  <a:srgbClr val="005CA8"/>
                </a:solidFill>
                <a:latin typeface="Kapra Regular"/>
              </a:rPr>
              <a:t>Meet the Learning Needs Subcommittee</a:t>
            </a:r>
          </a:p>
        </p:txBody>
      </p:sp>
      <p:sp>
        <p:nvSpPr>
          <p:cNvPr id="3" name="Content Placeholder 2">
            <a:extLst>
              <a:ext uri="{FF2B5EF4-FFF2-40B4-BE49-F238E27FC236}">
                <a16:creationId xmlns:a16="http://schemas.microsoft.com/office/drawing/2014/main" id="{AFC05F56-21FC-4581-B45B-1C95E4AF3F4E}"/>
              </a:ext>
            </a:extLst>
          </p:cNvPr>
          <p:cNvSpPr>
            <a:spLocks noGrp="1"/>
          </p:cNvSpPr>
          <p:nvPr>
            <p:ph idx="1"/>
          </p:nvPr>
        </p:nvSpPr>
        <p:spPr>
          <a:xfrm>
            <a:off x="1148715" y="2212097"/>
            <a:ext cx="10058400" cy="4406476"/>
          </a:xfrm>
        </p:spPr>
        <p:txBody>
          <a:bodyPr>
            <a:noAutofit/>
          </a:bodyPr>
          <a:lstStyle/>
          <a:p>
            <a:pPr marL="0" indent="0">
              <a:buNone/>
            </a:pPr>
            <a:r>
              <a:rPr lang="en-CA" sz="2400" dirty="0"/>
              <a:t>Chair: Keri Hatch, OPP, Co-Chair, Shelley Thompson, PRP</a:t>
            </a:r>
          </a:p>
          <a:p>
            <a:pPr marL="0" indent="0">
              <a:buNone/>
            </a:pPr>
            <a:r>
              <a:rPr lang="en-CA" sz="2400" dirty="0"/>
              <a:t>Members:</a:t>
            </a:r>
          </a:p>
        </p:txBody>
      </p:sp>
      <p:pic>
        <p:nvPicPr>
          <p:cNvPr id="4" name="Picture 3">
            <a:extLst>
              <a:ext uri="{FF2B5EF4-FFF2-40B4-BE49-F238E27FC236}">
                <a16:creationId xmlns:a16="http://schemas.microsoft.com/office/drawing/2014/main" id="{1D4B5C96-535A-488C-B759-E569010E17CA}"/>
              </a:ext>
            </a:extLst>
          </p:cNvPr>
          <p:cNvPicPr>
            <a:picLocks noChangeAspect="1"/>
          </p:cNvPicPr>
          <p:nvPr/>
        </p:nvPicPr>
        <p:blipFill>
          <a:blip r:embed="rId3"/>
          <a:stretch>
            <a:fillRect/>
          </a:stretch>
        </p:blipFill>
        <p:spPr>
          <a:xfrm>
            <a:off x="229637" y="216172"/>
            <a:ext cx="2870615" cy="541700"/>
          </a:xfrm>
          <a:prstGeom prst="rect">
            <a:avLst/>
          </a:prstGeom>
        </p:spPr>
      </p:pic>
      <p:sp>
        <p:nvSpPr>
          <p:cNvPr id="5" name="TextBox 4">
            <a:extLst>
              <a:ext uri="{FF2B5EF4-FFF2-40B4-BE49-F238E27FC236}">
                <a16:creationId xmlns:a16="http://schemas.microsoft.com/office/drawing/2014/main" id="{6D6AC415-413F-445C-909F-D78745F6789D}"/>
              </a:ext>
            </a:extLst>
          </p:cNvPr>
          <p:cNvSpPr txBox="1"/>
          <p:nvPr/>
        </p:nvSpPr>
        <p:spPr>
          <a:xfrm>
            <a:off x="229638" y="3264533"/>
            <a:ext cx="13826332" cy="2862322"/>
          </a:xfrm>
          <a:prstGeom prst="rect">
            <a:avLst/>
          </a:prstGeom>
          <a:noFill/>
        </p:spPr>
        <p:txBody>
          <a:bodyPr wrap="square" numCol="3" rtlCol="0">
            <a:spAutoFit/>
          </a:bodyPr>
          <a:lstStyle/>
          <a:p>
            <a:pPr marL="800100" lvl="1" indent="-342900">
              <a:buClr>
                <a:srgbClr val="D9534F"/>
              </a:buClr>
              <a:buFont typeface="Arial" panose="020B0604020202020204" pitchFamily="34" charset="0"/>
              <a:buChar char="•"/>
            </a:pPr>
            <a:r>
              <a:rPr lang="en-CA" sz="2200" dirty="0">
                <a:solidFill>
                  <a:schemeClr val="bg1">
                    <a:lumMod val="50000"/>
                  </a:schemeClr>
                </a:solidFill>
              </a:rPr>
              <a:t>Randy Cameron, CPKN</a:t>
            </a:r>
          </a:p>
          <a:p>
            <a:pPr marL="800100" lvl="1" indent="-342900">
              <a:buClr>
                <a:srgbClr val="D9534F"/>
              </a:buClr>
              <a:buFont typeface="Arial" panose="020B0604020202020204" pitchFamily="34" charset="0"/>
              <a:buChar char="•"/>
            </a:pPr>
            <a:r>
              <a:rPr lang="en-CA" sz="2200" dirty="0">
                <a:solidFill>
                  <a:schemeClr val="bg1">
                    <a:lumMod val="50000"/>
                  </a:schemeClr>
                </a:solidFill>
              </a:rPr>
              <a:t>Darla Blackmore, Calgary Police </a:t>
            </a:r>
            <a:endParaRPr lang="en-US" sz="2200" dirty="0">
              <a:solidFill>
                <a:schemeClr val="bg1">
                  <a:lumMod val="50000"/>
                </a:schemeClr>
              </a:solidFill>
            </a:endParaRPr>
          </a:p>
          <a:p>
            <a:pPr marL="800100" lvl="1" indent="-342900">
              <a:buClr>
                <a:srgbClr val="D9534F"/>
              </a:buClr>
              <a:buFont typeface="Arial" panose="020B0604020202020204" pitchFamily="34" charset="0"/>
              <a:buChar char="•"/>
            </a:pPr>
            <a:r>
              <a:rPr lang="en-CA" sz="2200" dirty="0">
                <a:solidFill>
                  <a:schemeClr val="bg1">
                    <a:lumMod val="50000"/>
                  </a:schemeClr>
                </a:solidFill>
              </a:rPr>
              <a:t>Eric Boucher, ENPQ</a:t>
            </a:r>
            <a:endParaRPr lang="en-US" sz="2200" dirty="0">
              <a:solidFill>
                <a:schemeClr val="bg1">
                  <a:lumMod val="50000"/>
                </a:schemeClr>
              </a:solidFill>
            </a:endParaRPr>
          </a:p>
          <a:p>
            <a:pPr marL="800100" lvl="1" indent="-342900">
              <a:buClr>
                <a:srgbClr val="D9534F"/>
              </a:buClr>
              <a:buFont typeface="Arial" panose="020B0604020202020204" pitchFamily="34" charset="0"/>
              <a:buChar char="•"/>
            </a:pPr>
            <a:r>
              <a:rPr lang="en-CA" sz="2200" dirty="0">
                <a:solidFill>
                  <a:schemeClr val="bg1">
                    <a:lumMod val="50000"/>
                  </a:schemeClr>
                </a:solidFill>
              </a:rPr>
              <a:t>Genevieve Tremblay, RCMP</a:t>
            </a:r>
            <a:endParaRPr lang="en-US" sz="2200" dirty="0">
              <a:solidFill>
                <a:schemeClr val="bg1">
                  <a:lumMod val="50000"/>
                </a:schemeClr>
              </a:solidFill>
            </a:endParaRPr>
          </a:p>
          <a:p>
            <a:pPr marL="800100" lvl="1" indent="-342900">
              <a:buClr>
                <a:srgbClr val="D9534F"/>
              </a:buClr>
              <a:buFont typeface="Arial" panose="020B0604020202020204" pitchFamily="34" charset="0"/>
              <a:buChar char="•"/>
            </a:pPr>
            <a:r>
              <a:rPr lang="en-CA" sz="2200" dirty="0">
                <a:solidFill>
                  <a:schemeClr val="bg1">
                    <a:lumMod val="50000"/>
                  </a:schemeClr>
                </a:solidFill>
              </a:rPr>
              <a:t>Curtis Fudge, Atlantic Police Academy</a:t>
            </a:r>
          </a:p>
          <a:p>
            <a:pPr lvl="1">
              <a:buClr>
                <a:srgbClr val="D9534F"/>
              </a:buClr>
            </a:pPr>
            <a:endParaRPr lang="en-CA" sz="2200" dirty="0">
              <a:solidFill>
                <a:schemeClr val="bg1">
                  <a:lumMod val="50000"/>
                </a:schemeClr>
              </a:solidFill>
            </a:endParaRPr>
          </a:p>
          <a:p>
            <a:pPr marL="800100" lvl="1" indent="-342900">
              <a:buClr>
                <a:srgbClr val="D9534F"/>
              </a:buClr>
              <a:buFont typeface="Arial" panose="020B0604020202020204" pitchFamily="34" charset="0"/>
              <a:buChar char="•"/>
            </a:pPr>
            <a:endParaRPr lang="en-US" sz="2200" dirty="0">
              <a:solidFill>
                <a:schemeClr val="bg1">
                  <a:lumMod val="50000"/>
                </a:schemeClr>
              </a:solidFill>
            </a:endParaRPr>
          </a:p>
          <a:p>
            <a:pPr marL="800100" lvl="1" indent="-342900">
              <a:buClr>
                <a:srgbClr val="D9534F"/>
              </a:buClr>
              <a:buFont typeface="Arial" panose="020B0604020202020204" pitchFamily="34" charset="0"/>
              <a:buChar char="•"/>
            </a:pPr>
            <a:r>
              <a:rPr lang="en-CA" sz="2200" dirty="0">
                <a:solidFill>
                  <a:schemeClr val="bg1">
                    <a:lumMod val="50000"/>
                  </a:schemeClr>
                </a:solidFill>
              </a:rPr>
              <a:t>Kelly Chester, York Regional Police</a:t>
            </a:r>
            <a:endParaRPr lang="en-US" sz="2200" dirty="0">
              <a:solidFill>
                <a:schemeClr val="bg1">
                  <a:lumMod val="50000"/>
                </a:schemeClr>
              </a:solidFill>
            </a:endParaRPr>
          </a:p>
          <a:p>
            <a:pPr marL="800100" lvl="1" indent="-342900">
              <a:buClr>
                <a:srgbClr val="D9534F"/>
              </a:buClr>
              <a:buFont typeface="Arial" panose="020B0604020202020204" pitchFamily="34" charset="0"/>
              <a:buChar char="•"/>
            </a:pPr>
            <a:r>
              <a:rPr lang="en-CA" sz="2200" dirty="0">
                <a:solidFill>
                  <a:schemeClr val="bg1">
                    <a:lumMod val="50000"/>
                  </a:schemeClr>
                </a:solidFill>
              </a:rPr>
              <a:t>Kim O’Toole, Toronto Police</a:t>
            </a:r>
            <a:endParaRPr lang="en-US" sz="2200" dirty="0">
              <a:solidFill>
                <a:schemeClr val="bg1">
                  <a:lumMod val="50000"/>
                </a:schemeClr>
              </a:solidFill>
            </a:endParaRPr>
          </a:p>
          <a:p>
            <a:pPr marL="800100" lvl="1" indent="-342900">
              <a:buClr>
                <a:srgbClr val="D9534F"/>
              </a:buClr>
              <a:buFont typeface="Arial" panose="020B0604020202020204" pitchFamily="34" charset="0"/>
              <a:buChar char="•"/>
            </a:pPr>
            <a:r>
              <a:rPr lang="en-CA" sz="2200" dirty="0">
                <a:solidFill>
                  <a:schemeClr val="bg1">
                    <a:lumMod val="50000"/>
                  </a:schemeClr>
                </a:solidFill>
              </a:rPr>
              <a:t>Nancy </a:t>
            </a:r>
            <a:r>
              <a:rPr lang="en-CA" sz="2200" dirty="0" err="1">
                <a:solidFill>
                  <a:schemeClr val="bg1">
                    <a:lumMod val="50000"/>
                  </a:schemeClr>
                </a:solidFill>
              </a:rPr>
              <a:t>Jolin</a:t>
            </a:r>
            <a:r>
              <a:rPr lang="en-CA" sz="2200" dirty="0">
                <a:solidFill>
                  <a:schemeClr val="bg1">
                    <a:lumMod val="50000"/>
                  </a:schemeClr>
                </a:solidFill>
              </a:rPr>
              <a:t>, JIBC</a:t>
            </a:r>
          </a:p>
          <a:p>
            <a:pPr marL="800100" lvl="1" indent="-342900">
              <a:buClr>
                <a:srgbClr val="D9534F"/>
              </a:buClr>
              <a:buFont typeface="Arial" panose="020B0604020202020204" pitchFamily="34" charset="0"/>
              <a:buChar char="•"/>
            </a:pPr>
            <a:r>
              <a:rPr lang="en-CA" sz="2200" dirty="0">
                <a:solidFill>
                  <a:schemeClr val="bg1">
                    <a:lumMod val="50000"/>
                  </a:schemeClr>
                </a:solidFill>
              </a:rPr>
              <a:t>Povi </a:t>
            </a:r>
            <a:r>
              <a:rPr lang="en-CA" sz="2200" dirty="0" err="1">
                <a:solidFill>
                  <a:schemeClr val="bg1">
                    <a:lumMod val="50000"/>
                  </a:schemeClr>
                </a:solidFill>
              </a:rPr>
              <a:t>Akué</a:t>
            </a:r>
            <a:r>
              <a:rPr lang="en-CA" sz="2200" dirty="0">
                <a:solidFill>
                  <a:schemeClr val="bg1">
                    <a:lumMod val="50000"/>
                  </a:schemeClr>
                </a:solidFill>
              </a:rPr>
              <a:t> RCMP</a:t>
            </a:r>
            <a:endParaRPr lang="en-US" sz="2200" dirty="0">
              <a:solidFill>
                <a:schemeClr val="bg1">
                  <a:lumMod val="50000"/>
                </a:schemeClr>
              </a:solidFill>
            </a:endParaRPr>
          </a:p>
          <a:p>
            <a:pPr marL="800100" lvl="1" indent="-342900">
              <a:buClr>
                <a:srgbClr val="D9534F"/>
              </a:buClr>
              <a:buFont typeface="Arial" panose="020B0604020202020204" pitchFamily="34" charset="0"/>
              <a:buChar char="•"/>
            </a:pPr>
            <a:r>
              <a:rPr lang="en-CA" sz="2200" dirty="0">
                <a:solidFill>
                  <a:schemeClr val="bg1">
                    <a:lumMod val="50000"/>
                  </a:schemeClr>
                </a:solidFill>
              </a:rPr>
              <a:t>Scott Moreton, Hamilton Police</a:t>
            </a:r>
            <a:endParaRPr lang="en-US" sz="2200" dirty="0">
              <a:solidFill>
                <a:schemeClr val="bg1">
                  <a:lumMod val="50000"/>
                </a:schemeClr>
              </a:solidFill>
            </a:endParaRPr>
          </a:p>
        </p:txBody>
      </p:sp>
    </p:spTree>
    <p:extLst>
      <p:ext uri="{BB962C8B-B14F-4D97-AF65-F5344CB8AC3E}">
        <p14:creationId xmlns:p14="http://schemas.microsoft.com/office/powerpoint/2010/main" val="1553327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1CD25-AE65-41CD-9B65-D3A88FD1AF1D}"/>
              </a:ext>
            </a:extLst>
          </p:cNvPr>
          <p:cNvSpPr>
            <a:spLocks noGrp="1"/>
          </p:cNvSpPr>
          <p:nvPr>
            <p:ph type="title"/>
          </p:nvPr>
        </p:nvSpPr>
        <p:spPr>
          <a:xfrm>
            <a:off x="1033975" y="394977"/>
            <a:ext cx="10058400" cy="1450757"/>
          </a:xfrm>
        </p:spPr>
        <p:txBody>
          <a:bodyPr>
            <a:normAutofit/>
          </a:bodyPr>
          <a:lstStyle/>
          <a:p>
            <a:r>
              <a:rPr lang="en-CA" dirty="0">
                <a:solidFill>
                  <a:srgbClr val="005CA8"/>
                </a:solidFill>
                <a:latin typeface="Kapra Regular"/>
              </a:rPr>
              <a:t>Mandate</a:t>
            </a:r>
          </a:p>
        </p:txBody>
      </p:sp>
      <p:sp>
        <p:nvSpPr>
          <p:cNvPr id="3" name="Content Placeholder 2">
            <a:extLst>
              <a:ext uri="{FF2B5EF4-FFF2-40B4-BE49-F238E27FC236}">
                <a16:creationId xmlns:a16="http://schemas.microsoft.com/office/drawing/2014/main" id="{AFC05F56-21FC-4581-B45B-1C95E4AF3F4E}"/>
              </a:ext>
            </a:extLst>
          </p:cNvPr>
          <p:cNvSpPr>
            <a:spLocks noGrp="1"/>
          </p:cNvSpPr>
          <p:nvPr>
            <p:ph idx="1"/>
          </p:nvPr>
        </p:nvSpPr>
        <p:spPr>
          <a:xfrm>
            <a:off x="1097280" y="1845734"/>
            <a:ext cx="10058400" cy="4294210"/>
          </a:xfrm>
        </p:spPr>
        <p:txBody>
          <a:bodyPr>
            <a:noAutofit/>
          </a:bodyPr>
          <a:lstStyle/>
          <a:p>
            <a:r>
              <a:rPr lang="en-CA" sz="2400" dirty="0"/>
              <a:t>Support the CPKN mission by understanding police learning needs (current and evolving). Make recommendations on timely, credible, reliable, and cost-efficient learning solutions.</a:t>
            </a:r>
          </a:p>
          <a:p>
            <a:r>
              <a:rPr lang="en-CA" sz="2400" dirty="0"/>
              <a:t>Achieve this by:</a:t>
            </a:r>
          </a:p>
          <a:p>
            <a:pPr lvl="1"/>
            <a:r>
              <a:rPr lang="en-CA" sz="2200" dirty="0"/>
              <a:t>Implementing continual quality improvement processes to ensure credibility and reliability on courses and content</a:t>
            </a:r>
            <a:endParaRPr lang="en-CA" sz="2200" b="1" dirty="0"/>
          </a:p>
          <a:p>
            <a:pPr lvl="1"/>
            <a:r>
              <a:rPr lang="en-CA" sz="2200" dirty="0"/>
              <a:t>Collaborating to anticipate learning needs to ensure the delivery of innovative learning solutions</a:t>
            </a:r>
          </a:p>
          <a:p>
            <a:pPr lvl="1"/>
            <a:r>
              <a:rPr lang="en-CA" sz="2200" dirty="0"/>
              <a:t>Supporting advances in consistent approaches to curriculum, course, and instructional development</a:t>
            </a:r>
            <a:endParaRPr lang="en-US" sz="2200" b="1" dirty="0"/>
          </a:p>
          <a:p>
            <a:pPr algn="ctr"/>
            <a:endParaRPr lang="en-CA" sz="2600" dirty="0"/>
          </a:p>
          <a:p>
            <a:pPr marL="0" indent="0" algn="ctr">
              <a:buNone/>
            </a:pPr>
            <a:br>
              <a:rPr lang="en-CA" sz="2800" dirty="0"/>
            </a:br>
            <a:endParaRPr lang="en-CA" sz="2800" dirty="0"/>
          </a:p>
        </p:txBody>
      </p:sp>
      <p:pic>
        <p:nvPicPr>
          <p:cNvPr id="4" name="Picture 3">
            <a:extLst>
              <a:ext uri="{FF2B5EF4-FFF2-40B4-BE49-F238E27FC236}">
                <a16:creationId xmlns:a16="http://schemas.microsoft.com/office/drawing/2014/main" id="{1D4B5C96-535A-488C-B759-E569010E17CA}"/>
              </a:ext>
            </a:extLst>
          </p:cNvPr>
          <p:cNvPicPr>
            <a:picLocks noChangeAspect="1"/>
          </p:cNvPicPr>
          <p:nvPr/>
        </p:nvPicPr>
        <p:blipFill>
          <a:blip r:embed="rId3"/>
          <a:stretch>
            <a:fillRect/>
          </a:stretch>
        </p:blipFill>
        <p:spPr>
          <a:xfrm>
            <a:off x="180541" y="230369"/>
            <a:ext cx="2870615" cy="541700"/>
          </a:xfrm>
          <a:prstGeom prst="rect">
            <a:avLst/>
          </a:prstGeom>
        </p:spPr>
      </p:pic>
    </p:spTree>
    <p:extLst>
      <p:ext uri="{BB962C8B-B14F-4D97-AF65-F5344CB8AC3E}">
        <p14:creationId xmlns:p14="http://schemas.microsoft.com/office/powerpoint/2010/main" val="3437933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1CD25-AE65-41CD-9B65-D3A88FD1AF1D}"/>
              </a:ext>
            </a:extLst>
          </p:cNvPr>
          <p:cNvSpPr>
            <a:spLocks noGrp="1"/>
          </p:cNvSpPr>
          <p:nvPr>
            <p:ph type="title"/>
          </p:nvPr>
        </p:nvSpPr>
        <p:spPr>
          <a:xfrm>
            <a:off x="1146375" y="800871"/>
            <a:ext cx="10058400" cy="1006763"/>
          </a:xfrm>
        </p:spPr>
        <p:txBody>
          <a:bodyPr>
            <a:normAutofit/>
          </a:bodyPr>
          <a:lstStyle/>
          <a:p>
            <a:r>
              <a:rPr lang="en-CA" dirty="0">
                <a:solidFill>
                  <a:srgbClr val="005CA8"/>
                </a:solidFill>
                <a:latin typeface="Kapra Regular"/>
              </a:rPr>
              <a:t>Initiatives</a:t>
            </a:r>
          </a:p>
        </p:txBody>
      </p:sp>
      <p:sp>
        <p:nvSpPr>
          <p:cNvPr id="3" name="Content Placeholder 2">
            <a:extLst>
              <a:ext uri="{FF2B5EF4-FFF2-40B4-BE49-F238E27FC236}">
                <a16:creationId xmlns:a16="http://schemas.microsoft.com/office/drawing/2014/main" id="{AFC05F56-21FC-4581-B45B-1C95E4AF3F4E}"/>
              </a:ext>
            </a:extLst>
          </p:cNvPr>
          <p:cNvSpPr>
            <a:spLocks noGrp="1"/>
          </p:cNvSpPr>
          <p:nvPr>
            <p:ph idx="1"/>
          </p:nvPr>
        </p:nvSpPr>
        <p:spPr>
          <a:xfrm>
            <a:off x="892231" y="2123373"/>
            <a:ext cx="11120086" cy="3968818"/>
          </a:xfrm>
        </p:spPr>
        <p:txBody>
          <a:bodyPr anchor="ctr">
            <a:normAutofit fontScale="92500" lnSpcReduction="20000"/>
          </a:bodyPr>
          <a:lstStyle/>
          <a:p>
            <a:pPr lvl="1">
              <a:buFont typeface="Arial" panose="020B0604020202020204" pitchFamily="34" charset="0"/>
              <a:buChar char="•"/>
            </a:pPr>
            <a:endParaRPr lang="en-CA" sz="2600" dirty="0"/>
          </a:p>
          <a:p>
            <a:pPr lvl="1">
              <a:buFont typeface="Arial" panose="020B0604020202020204" pitchFamily="34" charset="0"/>
              <a:buChar char="•"/>
            </a:pPr>
            <a:r>
              <a:rPr lang="en-CA" sz="2600" dirty="0"/>
              <a:t>Planning the up-coming Stanhope session</a:t>
            </a:r>
          </a:p>
          <a:p>
            <a:pPr lvl="1">
              <a:buFont typeface="Arial" panose="020B0604020202020204" pitchFamily="34" charset="0"/>
              <a:buChar char="•"/>
            </a:pPr>
            <a:endParaRPr lang="en-CA" sz="2600" dirty="0"/>
          </a:p>
          <a:p>
            <a:pPr lvl="1">
              <a:buFont typeface="Arial" panose="020B0604020202020204" pitchFamily="34" charset="0"/>
              <a:buChar char="•"/>
            </a:pPr>
            <a:r>
              <a:rPr lang="en-CA" sz="2600" dirty="0"/>
              <a:t>Catalogue Review &amp; Updates</a:t>
            </a:r>
          </a:p>
          <a:p>
            <a:pPr lvl="2">
              <a:buFont typeface="Arial" panose="020B0604020202020204" pitchFamily="34" charset="0"/>
              <a:buChar char="•"/>
            </a:pPr>
            <a:r>
              <a:rPr lang="en-CA" sz="2000" dirty="0"/>
              <a:t>Refine the process for topic and course submissions, review, including selection process and on-going maintenance of content and the development technology</a:t>
            </a:r>
          </a:p>
          <a:p>
            <a:pPr lvl="1">
              <a:buFont typeface="Arial" panose="020B0604020202020204" pitchFamily="34" charset="0"/>
              <a:buChar char="•"/>
            </a:pPr>
            <a:endParaRPr lang="en-CA" sz="2600" dirty="0"/>
          </a:p>
          <a:p>
            <a:pPr lvl="1">
              <a:buFont typeface="Arial" panose="020B0604020202020204" pitchFamily="34" charset="0"/>
              <a:buChar char="•"/>
            </a:pPr>
            <a:r>
              <a:rPr lang="en-CA" sz="2600" dirty="0"/>
              <a:t>Understanding and evaluating learning needs</a:t>
            </a:r>
          </a:p>
          <a:p>
            <a:pPr lvl="2">
              <a:buFont typeface="Arial" panose="020B0604020202020204" pitchFamily="34" charset="0"/>
              <a:buChar char="•"/>
            </a:pPr>
            <a:r>
              <a:rPr lang="en-CA" sz="2000" dirty="0"/>
              <a:t>Surveying the police community on learning needs (1-2 times per year)</a:t>
            </a:r>
          </a:p>
          <a:p>
            <a:pPr marL="384048" lvl="2" indent="0">
              <a:buNone/>
            </a:pPr>
            <a:endParaRPr lang="en-CA" sz="2400" dirty="0"/>
          </a:p>
          <a:p>
            <a:pPr lvl="1">
              <a:buFont typeface="Arial" panose="020B0604020202020204" pitchFamily="34" charset="0"/>
              <a:buChar char="•"/>
            </a:pPr>
            <a:r>
              <a:rPr lang="en-CA" sz="2600" dirty="0"/>
              <a:t>National Police Training Inventory (NPTI) </a:t>
            </a:r>
          </a:p>
          <a:p>
            <a:pPr lvl="2">
              <a:buFont typeface="Arial" panose="020B0604020202020204" pitchFamily="34" charset="0"/>
              <a:buChar char="•"/>
            </a:pPr>
            <a:r>
              <a:rPr lang="en-CA" sz="2000" dirty="0"/>
              <a:t>Enhance repository of knowledge to reduce duplication and generates efficiencies</a:t>
            </a:r>
          </a:p>
          <a:p>
            <a:pPr marL="201168" lvl="1" indent="0">
              <a:buNone/>
            </a:pPr>
            <a:endParaRPr lang="en-CA" sz="2600" dirty="0"/>
          </a:p>
          <a:p>
            <a:pPr>
              <a:buFont typeface="Arial" panose="020B0604020202020204" pitchFamily="34" charset="0"/>
              <a:buChar char="•"/>
            </a:pPr>
            <a:endParaRPr lang="en-CA" sz="2800" dirty="0"/>
          </a:p>
        </p:txBody>
      </p:sp>
      <p:pic>
        <p:nvPicPr>
          <p:cNvPr id="4" name="Picture 3">
            <a:extLst>
              <a:ext uri="{FF2B5EF4-FFF2-40B4-BE49-F238E27FC236}">
                <a16:creationId xmlns:a16="http://schemas.microsoft.com/office/drawing/2014/main" id="{1D4B5C96-535A-488C-B759-E569010E17CA}"/>
              </a:ext>
            </a:extLst>
          </p:cNvPr>
          <p:cNvPicPr>
            <a:picLocks noChangeAspect="1"/>
          </p:cNvPicPr>
          <p:nvPr/>
        </p:nvPicPr>
        <p:blipFill>
          <a:blip r:embed="rId3"/>
          <a:stretch>
            <a:fillRect/>
          </a:stretch>
        </p:blipFill>
        <p:spPr>
          <a:xfrm>
            <a:off x="9177255" y="197761"/>
            <a:ext cx="2870615" cy="541700"/>
          </a:xfrm>
          <a:prstGeom prst="rect">
            <a:avLst/>
          </a:prstGeom>
        </p:spPr>
      </p:pic>
    </p:spTree>
    <p:extLst>
      <p:ext uri="{BB962C8B-B14F-4D97-AF65-F5344CB8AC3E}">
        <p14:creationId xmlns:p14="http://schemas.microsoft.com/office/powerpoint/2010/main" val="3718352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1CD25-AE65-41CD-9B65-D3A88FD1AF1D}"/>
              </a:ext>
            </a:extLst>
          </p:cNvPr>
          <p:cNvSpPr>
            <a:spLocks noGrp="1"/>
          </p:cNvSpPr>
          <p:nvPr>
            <p:ph type="title"/>
          </p:nvPr>
        </p:nvSpPr>
        <p:spPr>
          <a:xfrm>
            <a:off x="1097280" y="343358"/>
            <a:ext cx="10058400" cy="1450757"/>
          </a:xfrm>
        </p:spPr>
        <p:txBody>
          <a:bodyPr>
            <a:normAutofit/>
          </a:bodyPr>
          <a:lstStyle/>
          <a:p>
            <a:r>
              <a:rPr lang="en-CA" dirty="0">
                <a:solidFill>
                  <a:srgbClr val="005CA8"/>
                </a:solidFill>
                <a:latin typeface="Kapra Regular"/>
              </a:rPr>
              <a:t>Current Projects</a:t>
            </a:r>
          </a:p>
        </p:txBody>
      </p:sp>
      <p:sp>
        <p:nvSpPr>
          <p:cNvPr id="3" name="Content Placeholder 2">
            <a:extLst>
              <a:ext uri="{FF2B5EF4-FFF2-40B4-BE49-F238E27FC236}">
                <a16:creationId xmlns:a16="http://schemas.microsoft.com/office/drawing/2014/main" id="{AFC05F56-21FC-4581-B45B-1C95E4AF3F4E}"/>
              </a:ext>
            </a:extLst>
          </p:cNvPr>
          <p:cNvSpPr>
            <a:spLocks noGrp="1"/>
          </p:cNvSpPr>
          <p:nvPr>
            <p:ph idx="1"/>
          </p:nvPr>
        </p:nvSpPr>
        <p:spPr>
          <a:xfrm>
            <a:off x="1097280" y="1794115"/>
            <a:ext cx="10058400" cy="3694421"/>
          </a:xfrm>
        </p:spPr>
        <p:txBody>
          <a:bodyPr anchor="ctr">
            <a:normAutofit fontScale="70000" lnSpcReduction="20000"/>
          </a:bodyPr>
          <a:lstStyle/>
          <a:p>
            <a:pPr>
              <a:buFont typeface="Arial" panose="020B0604020202020204" pitchFamily="34" charset="0"/>
              <a:buChar char="•"/>
            </a:pPr>
            <a:r>
              <a:rPr lang="en-CA" sz="2400" dirty="0"/>
              <a:t> Responding to Learning Needs: Catalogue Updates</a:t>
            </a:r>
          </a:p>
          <a:p>
            <a:pPr lvl="1">
              <a:buFont typeface="Arial" panose="020B0604020202020204" pitchFamily="34" charset="0"/>
              <a:buChar char="•"/>
            </a:pPr>
            <a:r>
              <a:rPr lang="en-CA" sz="2200" dirty="0"/>
              <a:t>Bill C75: shared learning resources/catalogue offering – complete</a:t>
            </a:r>
          </a:p>
          <a:p>
            <a:pPr lvl="1">
              <a:buFont typeface="Arial" panose="020B0604020202020204" pitchFamily="34" charset="0"/>
              <a:buChar char="•"/>
            </a:pPr>
            <a:r>
              <a:rPr lang="en-CA" sz="2200" dirty="0"/>
              <a:t>Hosted ‘free’ Pandemic courses – complete</a:t>
            </a:r>
          </a:p>
          <a:p>
            <a:pPr lvl="1">
              <a:buFont typeface="Arial" panose="020B0604020202020204" pitchFamily="34" charset="0"/>
              <a:buChar char="•"/>
            </a:pPr>
            <a:r>
              <a:rPr lang="en-CA" sz="2200" dirty="0"/>
              <a:t>Introduction to Trauma and Sexual Assault Investigations</a:t>
            </a:r>
          </a:p>
          <a:p>
            <a:pPr lvl="1">
              <a:buFont typeface="Arial" panose="020B0604020202020204" pitchFamily="34" charset="0"/>
              <a:buChar char="•"/>
            </a:pPr>
            <a:r>
              <a:rPr lang="en-CA" sz="2200" dirty="0"/>
              <a:t>Using a Trauma Informed Approach</a:t>
            </a:r>
          </a:p>
          <a:p>
            <a:pPr lvl="1">
              <a:buFont typeface="Arial" panose="020B0604020202020204" pitchFamily="34" charset="0"/>
              <a:buChar char="•"/>
            </a:pPr>
            <a:r>
              <a:rPr lang="en-CA" sz="2200" dirty="0"/>
              <a:t>Cultural Awareness and Humility</a:t>
            </a:r>
          </a:p>
          <a:p>
            <a:pPr lvl="1">
              <a:buFont typeface="Arial" panose="020B0604020202020204" pitchFamily="34" charset="0"/>
              <a:buChar char="•"/>
            </a:pPr>
            <a:r>
              <a:rPr lang="en-US" sz="2200" dirty="0"/>
              <a:t>4 third-party courses currently under review</a:t>
            </a:r>
          </a:p>
          <a:p>
            <a:pPr lvl="1">
              <a:buFont typeface="Arial" panose="020B0604020202020204" pitchFamily="34" charset="0"/>
              <a:buChar char="•"/>
            </a:pPr>
            <a:r>
              <a:rPr lang="en-US" sz="2200" dirty="0"/>
              <a:t>40% of courses converted to HTML5</a:t>
            </a:r>
          </a:p>
          <a:p>
            <a:pPr>
              <a:buFont typeface="Arial" panose="020B0604020202020204" pitchFamily="34" charset="0"/>
              <a:buChar char="•"/>
            </a:pPr>
            <a:r>
              <a:rPr lang="en-CA" sz="2400" dirty="0"/>
              <a:t> New Terms of Reference for the subcommittee (in final review)</a:t>
            </a:r>
          </a:p>
          <a:p>
            <a:pPr>
              <a:buFont typeface="Arial" panose="020B0604020202020204" pitchFamily="34" charset="0"/>
              <a:buChar char="•"/>
            </a:pPr>
            <a:r>
              <a:rPr lang="en-CA" sz="2400" dirty="0"/>
              <a:t> Investible/Collaborative Projects: </a:t>
            </a:r>
          </a:p>
          <a:p>
            <a:pPr lvl="1">
              <a:buFont typeface="Arial" panose="020B0604020202020204" pitchFamily="34" charset="0"/>
              <a:buChar char="•"/>
            </a:pPr>
            <a:r>
              <a:rPr lang="en-CA" sz="2200" dirty="0"/>
              <a:t>Drug Stigma Awareness for Law Enforcement </a:t>
            </a:r>
          </a:p>
          <a:p>
            <a:pPr lvl="1">
              <a:buFont typeface="Arial" panose="020B0604020202020204" pitchFamily="34" charset="0"/>
              <a:buChar char="•"/>
            </a:pPr>
            <a:r>
              <a:rPr lang="en-CA" sz="2200" dirty="0"/>
              <a:t>LGBTQ2S+</a:t>
            </a:r>
          </a:p>
          <a:p>
            <a:pPr lvl="1">
              <a:buFont typeface="Arial" panose="020B0604020202020204" pitchFamily="34" charset="0"/>
              <a:buChar char="•"/>
            </a:pPr>
            <a:r>
              <a:rPr lang="en-CA" sz="2200" dirty="0"/>
              <a:t>National Framework for Collaborative Action on Intimate Partner Violence </a:t>
            </a:r>
          </a:p>
          <a:p>
            <a:pPr lvl="1">
              <a:buFont typeface="Arial" panose="020B0604020202020204" pitchFamily="34" charset="0"/>
              <a:buChar char="•"/>
            </a:pPr>
            <a:r>
              <a:rPr lang="en-CA" sz="2200" dirty="0"/>
              <a:t>Methamphetamine and the Pre-cursor Control Regulation</a:t>
            </a:r>
          </a:p>
        </p:txBody>
      </p:sp>
      <p:pic>
        <p:nvPicPr>
          <p:cNvPr id="4" name="Picture 3">
            <a:extLst>
              <a:ext uri="{FF2B5EF4-FFF2-40B4-BE49-F238E27FC236}">
                <a16:creationId xmlns:a16="http://schemas.microsoft.com/office/drawing/2014/main" id="{1D4B5C96-535A-488C-B759-E569010E17CA}"/>
              </a:ext>
            </a:extLst>
          </p:cNvPr>
          <p:cNvPicPr>
            <a:picLocks noChangeAspect="1"/>
          </p:cNvPicPr>
          <p:nvPr/>
        </p:nvPicPr>
        <p:blipFill>
          <a:blip r:embed="rId3"/>
          <a:stretch>
            <a:fillRect/>
          </a:stretch>
        </p:blipFill>
        <p:spPr>
          <a:xfrm>
            <a:off x="4691172" y="5598244"/>
            <a:ext cx="2870615" cy="541700"/>
          </a:xfrm>
          <a:prstGeom prst="rect">
            <a:avLst/>
          </a:prstGeom>
        </p:spPr>
      </p:pic>
    </p:spTree>
    <p:extLst>
      <p:ext uri="{BB962C8B-B14F-4D97-AF65-F5344CB8AC3E}">
        <p14:creationId xmlns:p14="http://schemas.microsoft.com/office/powerpoint/2010/main" val="1241368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1CD25-AE65-41CD-9B65-D3A88FD1AF1D}"/>
              </a:ext>
            </a:extLst>
          </p:cNvPr>
          <p:cNvSpPr>
            <a:spLocks noGrp="1"/>
          </p:cNvSpPr>
          <p:nvPr>
            <p:ph type="title"/>
          </p:nvPr>
        </p:nvSpPr>
        <p:spPr>
          <a:xfrm>
            <a:off x="1097280" y="343358"/>
            <a:ext cx="10058400" cy="1450757"/>
          </a:xfrm>
        </p:spPr>
        <p:txBody>
          <a:bodyPr>
            <a:normAutofit/>
          </a:bodyPr>
          <a:lstStyle/>
          <a:p>
            <a:r>
              <a:rPr lang="en-CA" dirty="0">
                <a:solidFill>
                  <a:srgbClr val="005CA8"/>
                </a:solidFill>
                <a:latin typeface="Kapra Regular"/>
              </a:rPr>
              <a:t>Upcoming Projects 2021</a:t>
            </a:r>
          </a:p>
        </p:txBody>
      </p:sp>
      <p:sp>
        <p:nvSpPr>
          <p:cNvPr id="3" name="Content Placeholder 2">
            <a:extLst>
              <a:ext uri="{FF2B5EF4-FFF2-40B4-BE49-F238E27FC236}">
                <a16:creationId xmlns:a16="http://schemas.microsoft.com/office/drawing/2014/main" id="{AFC05F56-21FC-4581-B45B-1C95E4AF3F4E}"/>
              </a:ext>
            </a:extLst>
          </p:cNvPr>
          <p:cNvSpPr>
            <a:spLocks noGrp="1"/>
          </p:cNvSpPr>
          <p:nvPr>
            <p:ph idx="1"/>
          </p:nvPr>
        </p:nvSpPr>
        <p:spPr>
          <a:xfrm>
            <a:off x="1097280" y="1807634"/>
            <a:ext cx="10058400" cy="4023360"/>
          </a:xfrm>
        </p:spPr>
        <p:txBody>
          <a:bodyPr anchor="ctr">
            <a:normAutofit/>
          </a:bodyPr>
          <a:lstStyle/>
          <a:p>
            <a:pPr>
              <a:buFont typeface="Arial" panose="020B0604020202020204" pitchFamily="34" charset="0"/>
              <a:buChar char="•"/>
            </a:pPr>
            <a:r>
              <a:rPr lang="en-CA" sz="2800" dirty="0"/>
              <a:t> Investible/Collaborative Projects:</a:t>
            </a:r>
          </a:p>
          <a:p>
            <a:pPr lvl="1">
              <a:buFont typeface="Arial" panose="020B0604020202020204" pitchFamily="34" charset="0"/>
              <a:buChar char="•"/>
            </a:pPr>
            <a:r>
              <a:rPr lang="en-CA" sz="2600" dirty="0"/>
              <a:t>Indigenous Awareness</a:t>
            </a:r>
          </a:p>
          <a:p>
            <a:pPr lvl="1">
              <a:buFont typeface="Arial" panose="020B0604020202020204" pitchFamily="34" charset="0"/>
              <a:buChar char="•"/>
            </a:pPr>
            <a:r>
              <a:rPr lang="en-CA" sz="2600" dirty="0"/>
              <a:t>Cybercrime and Digital Competencies project</a:t>
            </a:r>
          </a:p>
          <a:p>
            <a:pPr lvl="1">
              <a:buFont typeface="Arial" panose="020B0604020202020204" pitchFamily="34" charset="0"/>
              <a:buChar char="•"/>
            </a:pPr>
            <a:r>
              <a:rPr lang="en-CA" sz="2600" dirty="0"/>
              <a:t>CACP Law Amendments updates</a:t>
            </a:r>
          </a:p>
          <a:p>
            <a:pPr>
              <a:buFont typeface="Arial" panose="020B0604020202020204" pitchFamily="34" charset="0"/>
              <a:buChar char="•"/>
            </a:pPr>
            <a:r>
              <a:rPr lang="en-CA" sz="2800" dirty="0"/>
              <a:t> Planning Stanhope session 2021!!</a:t>
            </a:r>
          </a:p>
          <a:p>
            <a:pPr>
              <a:buFont typeface="Arial" panose="020B0604020202020204" pitchFamily="34" charset="0"/>
              <a:buChar char="•"/>
            </a:pPr>
            <a:endParaRPr lang="en-CA" sz="2800" dirty="0"/>
          </a:p>
        </p:txBody>
      </p:sp>
      <p:pic>
        <p:nvPicPr>
          <p:cNvPr id="4" name="Picture 3">
            <a:extLst>
              <a:ext uri="{FF2B5EF4-FFF2-40B4-BE49-F238E27FC236}">
                <a16:creationId xmlns:a16="http://schemas.microsoft.com/office/drawing/2014/main" id="{1D4B5C96-535A-488C-B759-E569010E17CA}"/>
              </a:ext>
            </a:extLst>
          </p:cNvPr>
          <p:cNvPicPr>
            <a:picLocks noChangeAspect="1"/>
          </p:cNvPicPr>
          <p:nvPr/>
        </p:nvPicPr>
        <p:blipFill>
          <a:blip r:embed="rId3"/>
          <a:stretch>
            <a:fillRect/>
          </a:stretch>
        </p:blipFill>
        <p:spPr>
          <a:xfrm>
            <a:off x="4568434" y="5714845"/>
            <a:ext cx="2870615" cy="541700"/>
          </a:xfrm>
          <a:prstGeom prst="rect">
            <a:avLst/>
          </a:prstGeom>
        </p:spPr>
      </p:pic>
    </p:spTree>
    <p:extLst>
      <p:ext uri="{BB962C8B-B14F-4D97-AF65-F5344CB8AC3E}">
        <p14:creationId xmlns:p14="http://schemas.microsoft.com/office/powerpoint/2010/main" val="2330589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52C0B2E1-0268-42EC-ABD3-94F81A05B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a:extLst>
              <a:ext uri="{FF2B5EF4-FFF2-40B4-BE49-F238E27FC236}">
                <a16:creationId xmlns:a16="http://schemas.microsoft.com/office/drawing/2014/main" id="{7D2256B4-48EA-40FC-BBC0-AA1EE6E00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32" name="Straight Connector 31">
            <a:extLst>
              <a:ext uri="{FF2B5EF4-FFF2-40B4-BE49-F238E27FC236}">
                <a16:creationId xmlns:a16="http://schemas.microsoft.com/office/drawing/2014/main" id="{3D44BCCA-102D-4A9D-B1E4-2450CAF0B0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34" name="Rectangle 33">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id="{C8054B2E-E307-4EDF-950E-ABEAA274C152}"/>
              </a:ext>
            </a:extLst>
          </p:cNvPr>
          <p:cNvSpPr>
            <a:spLocks noGrp="1"/>
          </p:cNvSpPr>
          <p:nvPr>
            <p:ph type="title"/>
          </p:nvPr>
        </p:nvSpPr>
        <p:spPr>
          <a:xfrm>
            <a:off x="4759569" y="198085"/>
            <a:ext cx="7236388" cy="6245663"/>
          </a:xfrm>
        </p:spPr>
        <p:txBody>
          <a:bodyPr vert="horz" lIns="91440" tIns="45720" rIns="91440" bIns="45720" rtlCol="0" anchor="ctr">
            <a:noAutofit/>
          </a:bodyPr>
          <a:lstStyle/>
          <a:p>
            <a:pPr algn="ctr"/>
            <a:r>
              <a:rPr lang="en-US" dirty="0">
                <a:solidFill>
                  <a:srgbClr val="005CA8"/>
                </a:solidFill>
              </a:rPr>
              <a:t>Responding to Calls for Mental Health Support:</a:t>
            </a:r>
            <a:br>
              <a:rPr lang="en-US" dirty="0">
                <a:solidFill>
                  <a:srgbClr val="005CA8"/>
                </a:solidFill>
              </a:rPr>
            </a:br>
            <a:r>
              <a:rPr lang="en-US" dirty="0">
                <a:solidFill>
                  <a:srgbClr val="005CA8"/>
                </a:solidFill>
              </a:rPr>
              <a:t>Training &amp; Inter-disciplinary Perspectives</a:t>
            </a:r>
            <a:br>
              <a:rPr lang="en-US" sz="6000" dirty="0">
                <a:solidFill>
                  <a:srgbClr val="005CA8"/>
                </a:solidFill>
              </a:rPr>
            </a:br>
            <a:br>
              <a:rPr lang="en-US" sz="6000" dirty="0">
                <a:solidFill>
                  <a:srgbClr val="005CA8"/>
                </a:solidFill>
              </a:rPr>
            </a:br>
            <a:r>
              <a:rPr lang="en-US" sz="2800" dirty="0">
                <a:solidFill>
                  <a:srgbClr val="005CA8"/>
                </a:solidFill>
              </a:rPr>
              <a:t>Panelists Include:</a:t>
            </a:r>
            <a:br>
              <a:rPr lang="en-US" sz="2800" dirty="0">
                <a:solidFill>
                  <a:srgbClr val="005CA8"/>
                </a:solidFill>
              </a:rPr>
            </a:br>
            <a:r>
              <a:rPr lang="en-US" sz="2800" dirty="0">
                <a:solidFill>
                  <a:srgbClr val="005CA8"/>
                </a:solidFill>
              </a:rPr>
              <a:t>Jennifer Ward, Social Worker &amp; Program Manager, CMHA</a:t>
            </a:r>
            <a:br>
              <a:rPr lang="en-US" sz="2800" dirty="0">
                <a:solidFill>
                  <a:srgbClr val="005CA8"/>
                </a:solidFill>
              </a:rPr>
            </a:br>
            <a:r>
              <a:rPr lang="en-US" sz="2800" dirty="0">
                <a:solidFill>
                  <a:srgbClr val="005CA8"/>
                </a:solidFill>
              </a:rPr>
              <a:t>Sgt. James Sandberg, Delta Police Department</a:t>
            </a:r>
            <a:br>
              <a:rPr lang="en-US" sz="2800" dirty="0">
                <a:solidFill>
                  <a:srgbClr val="005CA8"/>
                </a:solidFill>
              </a:rPr>
            </a:br>
            <a:r>
              <a:rPr lang="en-US" sz="2800" dirty="0" err="1">
                <a:solidFill>
                  <a:srgbClr val="005CA8"/>
                </a:solidFill>
              </a:rPr>
              <a:t>Cst</a:t>
            </a:r>
            <a:r>
              <a:rPr lang="en-US" sz="2800" dirty="0">
                <a:solidFill>
                  <a:srgbClr val="005CA8"/>
                </a:solidFill>
              </a:rPr>
              <a:t>. Steve Bentley, Delta Police Department</a:t>
            </a:r>
            <a:br>
              <a:rPr lang="en-US" sz="2800" dirty="0">
                <a:solidFill>
                  <a:srgbClr val="005CA8"/>
                </a:solidFill>
              </a:rPr>
            </a:br>
            <a:r>
              <a:rPr lang="en-US" sz="2800" dirty="0">
                <a:solidFill>
                  <a:srgbClr val="005CA8"/>
                </a:solidFill>
              </a:rPr>
              <a:t>Inspector Lesley Hadfield, Atlantic Police Academy</a:t>
            </a:r>
            <a:br>
              <a:rPr lang="en-US" sz="2800" dirty="0">
                <a:solidFill>
                  <a:srgbClr val="005CA8"/>
                </a:solidFill>
              </a:rPr>
            </a:br>
            <a:r>
              <a:rPr lang="en-US" sz="2800" dirty="0">
                <a:solidFill>
                  <a:srgbClr val="005CA8"/>
                </a:solidFill>
              </a:rPr>
              <a:t>Lana </a:t>
            </a:r>
            <a:r>
              <a:rPr lang="en-US" sz="2800" dirty="0" err="1">
                <a:solidFill>
                  <a:srgbClr val="005CA8"/>
                </a:solidFill>
              </a:rPr>
              <a:t>Frado</a:t>
            </a:r>
            <a:r>
              <a:rPr lang="en-US" sz="2800" dirty="0">
                <a:solidFill>
                  <a:srgbClr val="005CA8"/>
                </a:solidFill>
              </a:rPr>
              <a:t>, Executive Director, Sound Times Support Services</a:t>
            </a:r>
            <a:endParaRPr lang="en-US" sz="4000" dirty="0">
              <a:solidFill>
                <a:srgbClr val="005CA8"/>
              </a:solidFill>
              <a:latin typeface="Kapra Regular" pitchFamily="50" charset="0"/>
            </a:endParaRPr>
          </a:p>
        </p:txBody>
      </p:sp>
      <p:sp>
        <p:nvSpPr>
          <p:cNvPr id="36" name="Rectangle 35">
            <a:extLst>
              <a:ext uri="{FF2B5EF4-FFF2-40B4-BE49-F238E27FC236}">
                <a16:creationId xmlns:a16="http://schemas.microsoft.com/office/drawing/2014/main" id="{0EEF5601-A8BC-411D-AA64-3E79320BA1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5847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a:extLst>
              <a:ext uri="{FF2B5EF4-FFF2-40B4-BE49-F238E27FC236}">
                <a16:creationId xmlns:a16="http://schemas.microsoft.com/office/drawing/2014/main" id="{33209156-242F-4B26-8D07-CEB2B68A9F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4734"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659709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449F9-13BF-4A8D-AB05-26697B19375C}"/>
              </a:ext>
            </a:extLst>
          </p:cNvPr>
          <p:cNvSpPr>
            <a:spLocks noGrp="1"/>
          </p:cNvSpPr>
          <p:nvPr>
            <p:ph type="title"/>
          </p:nvPr>
        </p:nvSpPr>
        <p:spPr/>
        <p:txBody>
          <a:bodyPr/>
          <a:lstStyle/>
          <a:p>
            <a:r>
              <a:rPr lang="en-US" dirty="0">
                <a:solidFill>
                  <a:srgbClr val="005CA8"/>
                </a:solidFill>
                <a:latin typeface="Kapra Regular"/>
              </a:rPr>
              <a:t>Meet Jennifer Ward</a:t>
            </a:r>
          </a:p>
        </p:txBody>
      </p:sp>
      <p:sp>
        <p:nvSpPr>
          <p:cNvPr id="3" name="Content Placeholder 2">
            <a:extLst>
              <a:ext uri="{FF2B5EF4-FFF2-40B4-BE49-F238E27FC236}">
                <a16:creationId xmlns:a16="http://schemas.microsoft.com/office/drawing/2014/main" id="{CDBC6481-3D4E-4670-9D42-6D613DE62560}"/>
              </a:ext>
            </a:extLst>
          </p:cNvPr>
          <p:cNvSpPr>
            <a:spLocks noGrp="1"/>
          </p:cNvSpPr>
          <p:nvPr>
            <p:ph idx="1"/>
          </p:nvPr>
        </p:nvSpPr>
        <p:spPr/>
        <p:txBody>
          <a:bodyPr>
            <a:normAutofit fontScale="92500" lnSpcReduction="10000"/>
          </a:bodyPr>
          <a:lstStyle/>
          <a:p>
            <a:r>
              <a:rPr lang="en-US" dirty="0"/>
              <a:t>Jennifer Ward is a Social Worker and Program Manager for 24/7 Crisis Services at Canadian Mental Health Association of Peel Dufferin. The 24.7 Crisis program spans 4 police forces, 5 hospitals and a population exceeding 1.5 Million people. Jenn is also a clinical supervisor for the mental health and crisis response team with Ontario’s Provincial Emergency Medical Assistance Team.</a:t>
            </a:r>
          </a:p>
          <a:p>
            <a:r>
              <a:rPr lang="en-US" dirty="0"/>
              <a:t>Jenn has enjoyed many years’ experience working on the front lines with emergency responders providing mental health crisis care in the community. Currently Jenn is a member of the Ontario Community Crisis Response Models working Group and co-chairs the Operations Committee for the CMHA / Peel Regional Police Mobile Crisis Rapid Response Team.</a:t>
            </a:r>
          </a:p>
          <a:p>
            <a:r>
              <a:rPr lang="en-US" dirty="0"/>
              <a:t>Previously, Jenn has been an executive board member with the Canadian Association of Suicide Prevention and a Program Manager for the Mental Health Commission of Canada. Jenn hold degrees in social work and certificates in Clinical Supervision, Critical Incident Debriefing, Crisis &amp; Trauma Specialist &amp; Traumatic Loss and Grief Support.</a:t>
            </a:r>
          </a:p>
          <a:p>
            <a:r>
              <a:rPr lang="en-US" dirty="0"/>
              <a:t>Jenn lives in Peel Region with her family.</a:t>
            </a:r>
          </a:p>
          <a:p>
            <a:endParaRPr lang="en-US" dirty="0"/>
          </a:p>
        </p:txBody>
      </p:sp>
    </p:spTree>
    <p:extLst>
      <p:ext uri="{BB962C8B-B14F-4D97-AF65-F5344CB8AC3E}">
        <p14:creationId xmlns:p14="http://schemas.microsoft.com/office/powerpoint/2010/main" val="623610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EEB5F-4361-4133-9C8A-D6AB0B9B39E0}"/>
              </a:ext>
            </a:extLst>
          </p:cNvPr>
          <p:cNvSpPr>
            <a:spLocks noGrp="1"/>
          </p:cNvSpPr>
          <p:nvPr>
            <p:ph type="title"/>
          </p:nvPr>
        </p:nvSpPr>
        <p:spPr/>
        <p:txBody>
          <a:bodyPr/>
          <a:lstStyle/>
          <a:p>
            <a:r>
              <a:rPr lang="en-US" dirty="0">
                <a:solidFill>
                  <a:srgbClr val="005CA8"/>
                </a:solidFill>
                <a:latin typeface="Kapra Regular"/>
              </a:rPr>
              <a:t>Meet Sgt. James Sandberg </a:t>
            </a:r>
          </a:p>
        </p:txBody>
      </p:sp>
      <p:sp>
        <p:nvSpPr>
          <p:cNvPr id="3" name="Content Placeholder 2">
            <a:extLst>
              <a:ext uri="{FF2B5EF4-FFF2-40B4-BE49-F238E27FC236}">
                <a16:creationId xmlns:a16="http://schemas.microsoft.com/office/drawing/2014/main" id="{3F5046C8-E9C0-4BC2-B8F3-B8E820D7160B}"/>
              </a:ext>
            </a:extLst>
          </p:cNvPr>
          <p:cNvSpPr>
            <a:spLocks noGrp="1"/>
          </p:cNvSpPr>
          <p:nvPr>
            <p:ph idx="1"/>
          </p:nvPr>
        </p:nvSpPr>
        <p:spPr/>
        <p:txBody>
          <a:bodyPr>
            <a:normAutofit fontScale="77500" lnSpcReduction="20000"/>
          </a:bodyPr>
          <a:lstStyle/>
          <a:p>
            <a:r>
              <a:rPr lang="en-US" dirty="0"/>
              <a:t>James was hired by the Delta Police Department in 2002, and upon completing is Police Academy training, was assigned to the patrol division.  He spent five years in patrol responding to dispatch calls, conducting proactive patrols, and engaging in community policing practices.</a:t>
            </a:r>
          </a:p>
          <a:p>
            <a:r>
              <a:rPr lang="en-US" dirty="0"/>
              <a:t>In 2007, James moved to a position on a surveillance team where the work was focused on surveilling major crime and organized crime targets.</a:t>
            </a:r>
          </a:p>
          <a:p>
            <a:r>
              <a:rPr lang="en-US" dirty="0"/>
              <a:t>In 2010, James was assigned to a Major Crimes investigative team where approximately 75% of the work was related to homicide investigations.  He developed his investigative skills there, filling investigative roles such as file coordinator, primary investigator, and affiant in these major case management files.</a:t>
            </a:r>
          </a:p>
          <a:p>
            <a:r>
              <a:rPr lang="en-US" dirty="0"/>
              <a:t>In 2015, James returned to the patrol division as a road supervisor, managing a team of seven constables.</a:t>
            </a:r>
          </a:p>
          <a:p>
            <a:r>
              <a:rPr lang="en-US" dirty="0"/>
              <a:t>In 2018, James was promoted to Sergeant and became the NCO supervising a Major Crimes investigative team, an Economic and Technical Crimes team, as well as the Mental Health Unit.  Although a smaller team, the MHU was a large part of his portfolio due to the volume of calls that were being managed by the team.</a:t>
            </a:r>
          </a:p>
          <a:p>
            <a:r>
              <a:rPr lang="en-US" dirty="0"/>
              <a:t>Also in 2018, James began a review of </a:t>
            </a:r>
            <a:r>
              <a:rPr lang="en-US" dirty="0" err="1"/>
              <a:t>HealthIM</a:t>
            </a:r>
            <a:r>
              <a:rPr lang="en-US" dirty="0"/>
              <a:t>, an assessment and reporting tool designed for policing agencies centered on mental health calls.  Following the review, James oversaw the project management and implementation of </a:t>
            </a:r>
            <a:r>
              <a:rPr lang="en-US" dirty="0" err="1"/>
              <a:t>HealthIM</a:t>
            </a:r>
            <a:r>
              <a:rPr lang="en-US" dirty="0"/>
              <a:t> by the Delta Police Department, and continues to lead the department through new phases of </a:t>
            </a:r>
            <a:r>
              <a:rPr lang="en-US" dirty="0" err="1"/>
              <a:t>HealthIM</a:t>
            </a:r>
            <a:r>
              <a:rPr lang="en-US" dirty="0"/>
              <a:t> use.  James has presented on the topic of </a:t>
            </a:r>
            <a:r>
              <a:rPr lang="en-US" dirty="0" err="1"/>
              <a:t>HealthIM</a:t>
            </a:r>
            <a:r>
              <a:rPr lang="en-US" dirty="0"/>
              <a:t> to other police agencies in British Columbia, as well as the BC Ministry of Health and the BC Ministry of Public Safety and Solicitor General.</a:t>
            </a:r>
          </a:p>
        </p:txBody>
      </p:sp>
    </p:spTree>
    <p:extLst>
      <p:ext uri="{BB962C8B-B14F-4D97-AF65-F5344CB8AC3E}">
        <p14:creationId xmlns:p14="http://schemas.microsoft.com/office/powerpoint/2010/main" val="955972899"/>
      </p:ext>
    </p:extLst>
  </p:cSld>
  <p:clrMapOvr>
    <a:masterClrMapping/>
  </p:clrMapOvr>
</p:sld>
</file>

<file path=ppt/theme/theme1.xml><?xml version="1.0" encoding="utf-8"?>
<a:theme xmlns:a="http://schemas.openxmlformats.org/drawingml/2006/main" name="Retrospect">
  <a:themeElements>
    <a:clrScheme name="Custom 10">
      <a:dk1>
        <a:srgbClr val="4A4A4A"/>
      </a:dk1>
      <a:lt1>
        <a:sysClr val="window" lastClr="FFFFFF"/>
      </a:lt1>
      <a:dk2>
        <a:srgbClr val="4A4A4A"/>
      </a:dk2>
      <a:lt2>
        <a:srgbClr val="CCDDEA"/>
      </a:lt2>
      <a:accent1>
        <a:srgbClr val="D9534F"/>
      </a:accent1>
      <a:accent2>
        <a:srgbClr val="005CA8"/>
      </a:accent2>
      <a:accent3>
        <a:srgbClr val="F7B72B"/>
      </a:accent3>
      <a:accent4>
        <a:srgbClr val="4A4A4A"/>
      </a:accent4>
      <a:accent5>
        <a:srgbClr val="428BCA"/>
      </a:accent5>
      <a:accent6>
        <a:srgbClr val="F7B72B"/>
      </a:accent6>
      <a:hlink>
        <a:srgbClr val="428BCA"/>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FB3E1E834ED40469265DE4216CE5030" ma:contentTypeVersion="13" ma:contentTypeDescription="Create a new document." ma:contentTypeScope="" ma:versionID="464b1d15e4f1aa5607be5f7fbba1b2d1">
  <xsd:schema xmlns:xsd="http://www.w3.org/2001/XMLSchema" xmlns:xs="http://www.w3.org/2001/XMLSchema" xmlns:p="http://schemas.microsoft.com/office/2006/metadata/properties" xmlns:ns3="5a377860-7c4c-444e-91be-d6e22d34a615" xmlns:ns4="b4ed1f9e-39c3-42ad-943d-a2f3b90d3314" targetNamespace="http://schemas.microsoft.com/office/2006/metadata/properties" ma:root="true" ma:fieldsID="974f05d788de787b7087845d692ff629" ns3:_="" ns4:_="">
    <xsd:import namespace="5a377860-7c4c-444e-91be-d6e22d34a615"/>
    <xsd:import namespace="b4ed1f9e-39c3-42ad-943d-a2f3b90d331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Tags" minOccurs="0"/>
                <xsd:element ref="ns4:SharedWithUsers" minOccurs="0"/>
                <xsd:element ref="ns4:SharedWithDetails" minOccurs="0"/>
                <xsd:element ref="ns4:SharingHintHash" minOccurs="0"/>
                <xsd:element ref="ns3:MediaServiceOCR"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377860-7c4c-444e-91be-d6e22d34a61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EventHashCode" ma:index="11" nillable="true" ma:displayName="MediaServiceEventHashCode" ma:hidden="true" ma:internalName="MediaServiceEventHashCode"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4ed1f9e-39c3-42ad-943d-a2f3b90d331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4ABE571-FC4C-40DE-83EB-F1BE21D018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377860-7c4c-444e-91be-d6e22d34a615"/>
    <ds:schemaRef ds:uri="b4ed1f9e-39c3-42ad-943d-a2f3b90d33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5FF9FDA-8116-487D-85F2-CCC981444761}">
  <ds:schemaRefs>
    <ds:schemaRef ds:uri="http://schemas.microsoft.com/office/infopath/2007/PartnerControls"/>
    <ds:schemaRef ds:uri="http://schemas.microsoft.com/office/2006/documentManagement/types"/>
    <ds:schemaRef ds:uri="http://purl.org/dc/terms/"/>
    <ds:schemaRef ds:uri="http://schemas.microsoft.com/office/2006/metadata/properties"/>
    <ds:schemaRef ds:uri="http://purl.org/dc/elements/1.1/"/>
    <ds:schemaRef ds:uri="b4ed1f9e-39c3-42ad-943d-a2f3b90d3314"/>
    <ds:schemaRef ds:uri="http://schemas.openxmlformats.org/package/2006/metadata/core-properties"/>
    <ds:schemaRef ds:uri="5a377860-7c4c-444e-91be-d6e22d34a615"/>
    <ds:schemaRef ds:uri="http://www.w3.org/XML/1998/namespace"/>
    <ds:schemaRef ds:uri="http://purl.org/dc/dcmitype/"/>
  </ds:schemaRefs>
</ds:datastoreItem>
</file>

<file path=customXml/itemProps3.xml><?xml version="1.0" encoding="utf-8"?>
<ds:datastoreItem xmlns:ds="http://schemas.openxmlformats.org/officeDocument/2006/customXml" ds:itemID="{F2CF8FFC-A635-4E87-964B-E749F1C1A38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408</TotalTime>
  <Words>1730</Words>
  <Application>Microsoft Office PowerPoint</Application>
  <PresentationFormat>Widescreen</PresentationFormat>
  <Paragraphs>116</Paragraphs>
  <Slides>14</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Kapra Regular</vt:lpstr>
      <vt:lpstr>Retrospect</vt:lpstr>
      <vt:lpstr>Session 2: Responding to Calls for Mental Health Support</vt:lpstr>
      <vt:lpstr>Meet the Learning Needs Subcommittee</vt:lpstr>
      <vt:lpstr>Mandate</vt:lpstr>
      <vt:lpstr>Initiatives</vt:lpstr>
      <vt:lpstr>Current Projects</vt:lpstr>
      <vt:lpstr>Upcoming Projects 2021</vt:lpstr>
      <vt:lpstr>Responding to Calls for Mental Health Support: Training &amp; Inter-disciplinary Perspectives  Panelists Include: Jennifer Ward, Social Worker &amp; Program Manager, CMHA Sgt. James Sandberg, Delta Police Department Cst. Steve Bentley, Delta Police Department Inspector Lesley Hadfield, Atlantic Police Academy Lana Frado, Executive Director, Sound Times Support Services</vt:lpstr>
      <vt:lpstr>Meet Jennifer Ward</vt:lpstr>
      <vt:lpstr>Meet Sgt. James Sandberg </vt:lpstr>
      <vt:lpstr>Meet Cst. Steve Bentley </vt:lpstr>
      <vt:lpstr>Meet Inspector Leslie Hadfield</vt:lpstr>
      <vt:lpstr>Meet Lana Frado </vt:lpstr>
      <vt:lpstr>Q&amp;A</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2: Responding to Calls for Mental Health Support</dc:title>
  <dc:creator>Olivia Ford</dc:creator>
  <cp:lastModifiedBy>Randy Cameron</cp:lastModifiedBy>
  <cp:revision>15</cp:revision>
  <dcterms:created xsi:type="dcterms:W3CDTF">2020-09-26T23:29:00Z</dcterms:created>
  <dcterms:modified xsi:type="dcterms:W3CDTF">2020-09-30T12:49:43Z</dcterms:modified>
</cp:coreProperties>
</file>