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notesSlides/notesSlide29.xml" ContentType="application/vnd.openxmlformats-officedocument.presentationml.notesSlide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0" r:id="rId7"/>
  </p:sldMasterIdLst>
  <p:notesMasterIdLst>
    <p:notesMasterId r:id="rId44"/>
  </p:notesMasterIdLst>
  <p:sldIdLst>
    <p:sldId id="256" r:id="rId8"/>
    <p:sldId id="266" r:id="rId9"/>
    <p:sldId id="267" r:id="rId10"/>
    <p:sldId id="269" r:id="rId11"/>
    <p:sldId id="270" r:id="rId12"/>
    <p:sldId id="260" r:id="rId13"/>
    <p:sldId id="296" r:id="rId14"/>
    <p:sldId id="298" r:id="rId15"/>
    <p:sldId id="261" r:id="rId16"/>
    <p:sldId id="294" r:id="rId17"/>
    <p:sldId id="274" r:id="rId18"/>
    <p:sldId id="262" r:id="rId19"/>
    <p:sldId id="264" r:id="rId20"/>
    <p:sldId id="263" r:id="rId21"/>
    <p:sldId id="265" r:id="rId22"/>
    <p:sldId id="272" r:id="rId23"/>
    <p:sldId id="275" r:id="rId24"/>
    <p:sldId id="277" r:id="rId25"/>
    <p:sldId id="276" r:id="rId26"/>
    <p:sldId id="300" r:id="rId27"/>
    <p:sldId id="309" r:id="rId28"/>
    <p:sldId id="302" r:id="rId29"/>
    <p:sldId id="304" r:id="rId30"/>
    <p:sldId id="305" r:id="rId31"/>
    <p:sldId id="306" r:id="rId32"/>
    <p:sldId id="307" r:id="rId33"/>
    <p:sldId id="308" r:id="rId34"/>
    <p:sldId id="310" r:id="rId35"/>
    <p:sldId id="311" r:id="rId36"/>
    <p:sldId id="278" r:id="rId37"/>
    <p:sldId id="279" r:id="rId38"/>
    <p:sldId id="280" r:id="rId39"/>
    <p:sldId id="282" r:id="rId40"/>
    <p:sldId id="312" r:id="rId41"/>
    <p:sldId id="293" r:id="rId42"/>
    <p:sldId id="313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A75"/>
    <a:srgbClr val="2E6394"/>
    <a:srgbClr val="308589"/>
    <a:srgbClr val="C20615"/>
    <a:srgbClr val="53AD7C"/>
    <a:srgbClr val="E06838"/>
    <a:srgbClr val="AD105C"/>
    <a:srgbClr val="B51825"/>
    <a:srgbClr val="E3CE64"/>
    <a:srgbClr val="AB0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575" autoAdjust="0"/>
  </p:normalViewPr>
  <p:slideViewPr>
    <p:cSldViewPr snapToGrid="0">
      <p:cViewPr varScale="1">
        <p:scale>
          <a:sx n="98" d="100"/>
          <a:sy n="98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5F-44A9-8B26-EAB477E12C1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5F-44A9-8B26-EAB477E12C1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5F-44A9-8B26-EAB477E12C1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E5F-44A9-8B26-EAB477E12C1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E5F-44A9-8B26-EAB477E12C17}"/>
              </c:ext>
            </c:extLst>
          </c:dPt>
          <c:dLbls>
            <c:dLbl>
              <c:idx val="1"/>
              <c:layout>
                <c:manualLayout>
                  <c:x val="-0.14318121331436309"/>
                  <c:y val="0.108415055554879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5F-44A9-8B26-EAB477E12C17}"/>
                </c:ext>
              </c:extLst>
            </c:dLbl>
            <c:dLbl>
              <c:idx val="2"/>
              <c:layout>
                <c:manualLayout>
                  <c:x val="-7.480173515276646E-2"/>
                  <c:y val="-0.192435527993085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5F-44A9-8B26-EAB477E12C17}"/>
                </c:ext>
              </c:extLst>
            </c:dLbl>
            <c:dLbl>
              <c:idx val="3"/>
              <c:layout>
                <c:manualLayout>
                  <c:x val="0.21758915512126034"/>
                  <c:y val="6.125958015154334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5F-44A9-8B26-EAB477E12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Agree</c:v>
                </c:pt>
                <c:pt idx="3">
                  <c:v>Strongly Agree</c:v>
                </c:pt>
                <c:pt idx="4">
                  <c:v>Uncertain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28</c:v>
                </c:pt>
                <c:pt idx="2">
                  <c:v>50</c:v>
                </c:pt>
                <c:pt idx="3">
                  <c:v>41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F-44A9-8B26-EAB477E12C1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5F-44A9-8B26-EAB477E12C1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5F-44A9-8B26-EAB477E12C1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5F-44A9-8B26-EAB477E12C1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E5F-44A9-8B26-EAB477E12C1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E5F-44A9-8B26-EAB477E12C17}"/>
              </c:ext>
            </c:extLst>
          </c:dPt>
          <c:dLbls>
            <c:dLbl>
              <c:idx val="0"/>
              <c:layout>
                <c:manualLayout>
                  <c:x val="0.20565492864552884"/>
                  <c:y val="3.312945530306060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5F-44A9-8B26-EAB477E12C17}"/>
                </c:ext>
              </c:extLst>
            </c:dLbl>
            <c:dLbl>
              <c:idx val="1"/>
              <c:layout>
                <c:manualLayout>
                  <c:x val="-0.14318121331436309"/>
                  <c:y val="0.108415055554879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5F-44A9-8B26-EAB477E12C17}"/>
                </c:ext>
              </c:extLst>
            </c:dLbl>
            <c:dLbl>
              <c:idx val="2"/>
              <c:layout>
                <c:manualLayout>
                  <c:x val="-7.480173515276646E-2"/>
                  <c:y val="-0.192435527993085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5F-44A9-8B26-EAB477E12C17}"/>
                </c:ext>
              </c:extLst>
            </c:dLbl>
            <c:dLbl>
              <c:idx val="3"/>
              <c:layout>
                <c:manualLayout>
                  <c:x val="0.21758915512126034"/>
                  <c:y val="6.125958015154334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5F-44A9-8B26-EAB477E12C1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5F-44A9-8B26-EAB477E12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Agree</c:v>
                </c:pt>
                <c:pt idx="3">
                  <c:v>Strongly Agree</c:v>
                </c:pt>
                <c:pt idx="4">
                  <c:v>Uncertain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25</c:v>
                </c:pt>
                <c:pt idx="2">
                  <c:v>50</c:v>
                </c:pt>
                <c:pt idx="3">
                  <c:v>46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F-44A9-8B26-EAB477E12C1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78C-4A78-B19C-3F07615B63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78C-4A78-B19C-3F07615B63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78C-4A78-B19C-3F07615B635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78C-4A78-B19C-3F07615B635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78C-4A78-B19C-3F07615B6354}"/>
              </c:ext>
            </c:extLst>
          </c:dPt>
          <c:dLbls>
            <c:dLbl>
              <c:idx val="1"/>
              <c:layout>
                <c:manualLayout>
                  <c:x val="-0.14318121331436309"/>
                  <c:y val="0.108415055554879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8C-4A78-B19C-3F07615B6354}"/>
                </c:ext>
              </c:extLst>
            </c:dLbl>
            <c:dLbl>
              <c:idx val="2"/>
              <c:layout>
                <c:manualLayout>
                  <c:x val="-5.2710236205089994E-2"/>
                  <c:y val="-0.245442656477982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8C-4A78-B19C-3F07615B6354}"/>
                </c:ext>
              </c:extLst>
            </c:dLbl>
            <c:dLbl>
              <c:idx val="3"/>
              <c:layout>
                <c:manualLayout>
                  <c:x val="0.21249118380595447"/>
                  <c:y val="0.142978903232426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8C-4A78-B19C-3F07615B635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8C-4A78-B19C-3F07615B63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Agree</c:v>
                </c:pt>
                <c:pt idx="3">
                  <c:v>Strongly Agree</c:v>
                </c:pt>
                <c:pt idx="4">
                  <c:v>Uncertain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20</c:v>
                </c:pt>
                <c:pt idx="2">
                  <c:v>69</c:v>
                </c:pt>
                <c:pt idx="3">
                  <c:v>30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8C-4A78-B19C-3F07615B635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5F-44A9-8B26-EAB477E12C1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5F-44A9-8B26-EAB477E12C1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5F-44A9-8B26-EAB477E12C1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E5F-44A9-8B26-EAB477E12C1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E5F-44A9-8B26-EAB477E12C17}"/>
              </c:ext>
            </c:extLst>
          </c:dPt>
          <c:dLbls>
            <c:dLbl>
              <c:idx val="1"/>
              <c:layout>
                <c:manualLayout>
                  <c:x val="-0.14318121331436309"/>
                  <c:y val="0.108415055554879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5F-44A9-8B26-EAB477E12C17}"/>
                </c:ext>
              </c:extLst>
            </c:dLbl>
            <c:dLbl>
              <c:idx val="2"/>
              <c:layout>
                <c:manualLayout>
                  <c:x val="-7.480173515276646E-2"/>
                  <c:y val="-0.192435527993085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5F-44A9-8B26-EAB477E12C17}"/>
                </c:ext>
              </c:extLst>
            </c:dLbl>
            <c:dLbl>
              <c:idx val="3"/>
              <c:layout>
                <c:manualLayout>
                  <c:x val="0.21758915512126034"/>
                  <c:y val="6.125958015154334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5F-44A9-8B26-EAB477E12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Agree</c:v>
                </c:pt>
                <c:pt idx="3">
                  <c:v>Strongly Agree</c:v>
                </c:pt>
                <c:pt idx="4">
                  <c:v>Uncertain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18</c:v>
                </c:pt>
                <c:pt idx="2">
                  <c:v>52</c:v>
                </c:pt>
                <c:pt idx="3">
                  <c:v>38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F-44A9-8B26-EAB477E12C1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BBFC8-FC71-44EE-BEC3-FE372D757D42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2DCC3-3946-4483-92A2-E65C6696419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396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https://globalnews.ca/news/6859636/ontario-coronavirus-timeline/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109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Learner Privacy &amp; Confidentiality – Members working from home required a place that was private, allowed for confidentiality and free from Distraction. </a:t>
            </a:r>
          </a:p>
          <a:p>
            <a:r>
              <a:rPr lang="en-US" baseline="0" dirty="0"/>
              <a:t>The opportunity to Members to come to the office was available to those who could not create an environment that was free from distraction and private.</a:t>
            </a:r>
          </a:p>
          <a:p>
            <a:r>
              <a:rPr lang="en-US" baseline="0" dirty="0"/>
              <a:t>One member chose to come into the classroom instead of virtually attending – because they had two children under two at home. </a:t>
            </a:r>
          </a:p>
          <a:p>
            <a:endParaRPr lang="en-US" baseline="0" dirty="0"/>
          </a:p>
          <a:p>
            <a:r>
              <a:rPr lang="en-US" baseline="0" dirty="0"/>
              <a:t>Imagine displaying a “Sudden Death” presentation containing numerous deceased persons, pools of blood and other highly disturbing images and your 8 year old child walks by… what will you be explaining?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67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Technology – What platform do we use to deliver? What can our Learners use? What is available on multiple platforms (Windows, Apple, iOS, Android)?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8994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Learner Privacy &amp; Confidentiality – Members working from home required a place that was private, allowed for confidentiality and free from Distraction. </a:t>
            </a:r>
          </a:p>
          <a:p>
            <a:r>
              <a:rPr lang="en-US" baseline="0" dirty="0"/>
              <a:t>The opportunity to Members to come to the office was available to those who could not create an environment that was free from distraction and private.</a:t>
            </a:r>
          </a:p>
          <a:p>
            <a:r>
              <a:rPr lang="en-US" baseline="0" dirty="0"/>
              <a:t>One member chose to come into the classroom instead of virtually attending – because they had two children under two at home.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249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 do you communicate with Recruits that haven’t received access to, or training for their Internal communications (Tech Training)?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6770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 do you communicate with Recruits that haven’t received access to, or training for their Internal communications (Tech Training)?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7647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Created a Virtual Classroom Learners guide. </a:t>
            </a:r>
          </a:p>
          <a:p>
            <a:r>
              <a:rPr lang="en-US" baseline="0" dirty="0"/>
              <a:t>Included: Rules of Engagement, Privacy &amp; Confidentiality agreements, virtual classroom explainer, technology requirements, accessing email and the Virtual Classroom via MS Teams. </a:t>
            </a:r>
          </a:p>
          <a:p>
            <a:endParaRPr lang="en-US" baseline="0" dirty="0"/>
          </a:p>
          <a:p>
            <a:r>
              <a:rPr lang="en-US" baseline="0" dirty="0"/>
              <a:t>Users were required to sign-on 30 minutes prior to the Training Session. </a:t>
            </a:r>
          </a:p>
          <a:p>
            <a:r>
              <a:rPr lang="en-US" baseline="0" dirty="0"/>
              <a:t>Learners were provided the opportunity to sign into a test meeting a week earlier for testing purposes.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8807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2979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“It’s lovely” - </a:t>
            </a:r>
            <a:r>
              <a:rPr lang="en-CA" sz="2800" i="1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Registrar </a:t>
            </a:r>
          </a:p>
          <a:p>
            <a:pPr lvl="2"/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Cancellations have been significantly less versus in-class sessions</a:t>
            </a:r>
          </a:p>
          <a:p>
            <a:pPr lvl="2"/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No booking conflicts with facilities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988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over 100 respondents,</a:t>
            </a:r>
            <a:r>
              <a:rPr lang="en-US" baseline="0" dirty="0"/>
              <a:t> DEMS, training within YRP facilities, (some at home), mandatory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6550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over 100 respondents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368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impact to recruits was severe. Recruits received</a:t>
            </a:r>
            <a:r>
              <a:rPr lang="en-US" baseline="0" dirty="0"/>
              <a:t> their mandated Use of Force training and then proceeded to the “road” for Patrol. </a:t>
            </a:r>
          </a:p>
          <a:p>
            <a:r>
              <a:rPr lang="en-US" baseline="0" dirty="0"/>
              <a:t>Only week 5 was salvaged in a Virtual Classroom delivery. </a:t>
            </a:r>
          </a:p>
          <a:p>
            <a:r>
              <a:rPr lang="en-US" baseline="0" dirty="0"/>
              <a:t>As you can imagine, the recruits returned from OPC about two weeks after the initial COVID-19 lockdown in Ontario.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44499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Engaged, but can do better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Instructional</a:t>
            </a:r>
            <a:r>
              <a:rPr lang="en-US" baseline="0" dirty="0"/>
              <a:t> techniques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Trainers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1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over 100 respondents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7845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4914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2350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2316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Technology Improvements: Better laptop, better camera, better microphone, better lighting, etc</a:t>
            </a:r>
          </a:p>
          <a:p>
            <a:r>
              <a:rPr lang="en-US" baseline="0" dirty="0"/>
              <a:t>Using a Video Conferencing application with is more feature rich.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29058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Presenter/Facilitator Support – additional time and resources for Presenters/Facilitators to revamp courseware to fit an online learning environment. </a:t>
            </a:r>
          </a:p>
          <a:p>
            <a:r>
              <a:rPr lang="en-US" baseline="0" dirty="0"/>
              <a:t>This would include additional training or documentation to support them with the use of additional resources like the LMS, third-party tools and resources, etc.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5814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Remote Facilitator/Presentation: With technology – we don’t actually need presenters/facilitators in the “room” – rather they can present/facilitate from their own office/environment.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3881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More collaboration type efforts in an online environment. Such as Breakout rooms, group work, forums, reading, interactive modules (storyline), etc. </a:t>
            </a:r>
          </a:p>
          <a:p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0161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Preferred method of training is to continue with in-person/in-class training.</a:t>
            </a:r>
          </a:p>
          <a:p>
            <a:r>
              <a:rPr lang="en-US" baseline="0" dirty="0"/>
              <a:t>Future plans to Virtualize other Career Development type sessions (like our Developing Investigative Skills &amp; Knowledge –DISK- course). </a:t>
            </a:r>
          </a:p>
          <a:p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2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the team building and comradery</a:t>
            </a:r>
            <a:r>
              <a:rPr lang="en-US" baseline="0" dirty="0"/>
              <a:t> that would have continued to develop over these weeks? Stress caused by the “unknown”. </a:t>
            </a:r>
          </a:p>
          <a:p>
            <a:r>
              <a:rPr lang="en-US" baseline="0" dirty="0"/>
              <a:t>New recruits, hitting the road, during a pandemic. </a:t>
            </a:r>
          </a:p>
          <a:p>
            <a:r>
              <a:rPr lang="en-US" baseline="0" dirty="0"/>
              <a:t>Never “Meet” the presenter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3343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Balance</a:t>
            </a:r>
            <a:r>
              <a:rPr lang="en-US" baseline="0" dirty="0"/>
              <a:t> constraints with course design</a:t>
            </a:r>
          </a:p>
          <a:p>
            <a:endParaRPr lang="en-US" baseline="0" dirty="0"/>
          </a:p>
          <a:p>
            <a:r>
              <a:rPr lang="en-US" baseline="0" dirty="0"/>
              <a:t>We know the instructional design is sound, it’s the implementation in the workplace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653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Example, “Sudden</a:t>
            </a:r>
            <a:r>
              <a:rPr lang="en-US" baseline="0" dirty="0"/>
              <a:t> Death Notifications” – although this course was on our list of courses for Week #5 recruits, it was identified that we were having some technical issues with some recruits not being able to log back into the Virtual Classroom platform. </a:t>
            </a:r>
          </a:p>
          <a:p>
            <a:endParaRPr lang="en-US" baseline="0" dirty="0"/>
          </a:p>
          <a:p>
            <a:r>
              <a:rPr lang="en-US" baseline="0" dirty="0"/>
              <a:t>Images in this presentation are gruesome. It was decided that the presentation would not be streamed over the platform, rather Members were provided a PDF to view the document within our secured FirstClass email platform.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544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</a:t>
            </a:r>
            <a:r>
              <a:rPr lang="en-US" baseline="0" dirty="0"/>
              <a:t> – Two weeks to plan, implement and deliver 4-days of Virtual Training.</a:t>
            </a:r>
          </a:p>
          <a:p>
            <a:r>
              <a:rPr lang="en-US" baseline="0" dirty="0"/>
              <a:t>We’ve never done Virtual Training before.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713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2DCC3-3946-4483-92A2-E65C6696419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50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Technology – What platform do we use to deliver? What can our Learners use? What is available on multiple platforms (Windows, Apple, iOS, Android)? </a:t>
            </a:r>
          </a:p>
          <a:p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7995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Technology – What platform do we use to deliver? What can our Learners use? What is available on multiple platforms (Windows, Apple, iOS, Android)? </a:t>
            </a:r>
          </a:p>
          <a:p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539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Security &amp; Confidentiality</a:t>
            </a:r>
          </a:p>
          <a:p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DCC3-3946-4483-92A2-E65C66964191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736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16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856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707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6347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5993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049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676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996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116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6970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577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7884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5685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4503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404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18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718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08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168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95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741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74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4F9F8-5C39-4505-B805-A3F8D99206EA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EBD34-2022-434D-A59D-0BB55E1970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83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D79B-1897-4713-BC48-C9B7075D4214}" type="datetimeFigureOut">
              <a:rPr lang="en-CA" smtClean="0"/>
              <a:t>2020-09-30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FFE8-6C9D-459D-8F5F-28AE74F320B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764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microsoft.com/office/2007/relationships/hdphoto" Target="../media/hdphoto7.wdp"/><Relationship Id="rId1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13.pn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13.png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3.png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4.png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8" b="201"/>
          <a:stretch/>
        </p:blipFill>
        <p:spPr>
          <a:xfrm>
            <a:off x="-15974" y="-7258"/>
            <a:ext cx="12214648" cy="6885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3867"/>
            <a:ext cx="12192000" cy="6865735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66000">
                <a:srgbClr val="000000">
                  <a:alpha val="0"/>
                </a:srgbClr>
              </a:gs>
              <a:gs pos="0">
                <a:schemeClr val="tx1">
                  <a:alpha val="2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66" y="3110229"/>
            <a:ext cx="3561080" cy="3561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67154" y="846438"/>
            <a:ext cx="6147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 Extrabold" panose="02000503050000020004" pitchFamily="2" charset="0"/>
              </a:rPr>
              <a:t>COVID-19</a:t>
            </a:r>
            <a:endParaRPr lang="en-CA" sz="96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ticulate Extrabold" panose="02000503050000020004" pitchFamily="2" charset="0"/>
            </a:endParaRPr>
          </a:p>
        </p:txBody>
      </p:sp>
      <p:sp>
        <p:nvSpPr>
          <p:cNvPr id="10" name="Flowchart: Data 9"/>
          <p:cNvSpPr/>
          <p:nvPr/>
        </p:nvSpPr>
        <p:spPr>
          <a:xfrm>
            <a:off x="-45720" y="2227244"/>
            <a:ext cx="6827520" cy="74595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446 w 10000"/>
              <a:gd name="connsiteY3" fmla="*/ 9724 h 10000"/>
              <a:gd name="connsiteX4" fmla="*/ 0 w 10000"/>
              <a:gd name="connsiteY4" fmla="*/ 10000 h 10000"/>
              <a:gd name="connsiteX0" fmla="*/ 22 w 10022"/>
              <a:gd name="connsiteY0" fmla="*/ 10000 h 10000"/>
              <a:gd name="connsiteX1" fmla="*/ 0 w 10022"/>
              <a:gd name="connsiteY1" fmla="*/ 0 h 10000"/>
              <a:gd name="connsiteX2" fmla="*/ 10022 w 10022"/>
              <a:gd name="connsiteY2" fmla="*/ 0 h 10000"/>
              <a:gd name="connsiteX3" fmla="*/ 9468 w 10022"/>
              <a:gd name="connsiteY3" fmla="*/ 9724 h 10000"/>
              <a:gd name="connsiteX4" fmla="*/ 22 w 1002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2" h="10000">
                <a:moveTo>
                  <a:pt x="22" y="10000"/>
                </a:moveTo>
                <a:cubicBezTo>
                  <a:pt x="15" y="6667"/>
                  <a:pt x="7" y="3333"/>
                  <a:pt x="0" y="0"/>
                </a:cubicBezTo>
                <a:lnTo>
                  <a:pt x="10022" y="0"/>
                </a:lnTo>
                <a:cubicBezTo>
                  <a:pt x="9837" y="3241"/>
                  <a:pt x="9653" y="6483"/>
                  <a:pt x="9468" y="9724"/>
                </a:cubicBezTo>
                <a:lnTo>
                  <a:pt x="22" y="1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 sz="500" b="1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20" y="2009129"/>
            <a:ext cx="1288669" cy="902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-38736" y="2271458"/>
            <a:ext cx="64384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b="1" spc="300" dirty="0"/>
              <a:t>VIRTUAL</a:t>
            </a:r>
            <a:r>
              <a:rPr lang="en-US" sz="4000" b="1" spc="300" dirty="0">
                <a:solidFill>
                  <a:srgbClr val="C00000"/>
                </a:solidFill>
              </a:rPr>
              <a:t>POLICE</a:t>
            </a:r>
            <a:r>
              <a:rPr lang="en-US" sz="4000" b="1" spc="300" dirty="0"/>
              <a:t>TRAINING</a:t>
            </a:r>
            <a:endParaRPr lang="en-CA" sz="700" b="1" spc="300" dirty="0"/>
          </a:p>
        </p:txBody>
      </p:sp>
      <p:sp>
        <p:nvSpPr>
          <p:cNvPr id="16" name="TextBox 15"/>
          <p:cNvSpPr txBox="1"/>
          <p:nvPr/>
        </p:nvSpPr>
        <p:spPr>
          <a:xfrm>
            <a:off x="360646" y="2983614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culate" panose="02000503040000020004" pitchFamily="2" charset="0"/>
              </a:rPr>
              <a:t>An Academic &amp; Online Approach</a:t>
            </a:r>
            <a:endParaRPr lang="en-CA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ticulate" panose="02000503040000020004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-436396" y="-34219"/>
            <a:ext cx="1950454" cy="459454"/>
            <a:chOff x="-436396" y="-34219"/>
            <a:chExt cx="1950454" cy="459454"/>
          </a:xfrm>
        </p:grpSpPr>
        <p:grpSp>
          <p:nvGrpSpPr>
            <p:cNvPr id="23" name="Group 22"/>
            <p:cNvGrpSpPr/>
            <p:nvPr/>
          </p:nvGrpSpPr>
          <p:grpSpPr>
            <a:xfrm>
              <a:off x="-436396" y="-34219"/>
              <a:ext cx="1950454" cy="415120"/>
              <a:chOff x="-645312" y="-38981"/>
              <a:chExt cx="1950454" cy="415120"/>
            </a:xfrm>
            <a:effectLst/>
          </p:grpSpPr>
          <p:sp>
            <p:nvSpPr>
              <p:cNvPr id="17" name="TextBox 16"/>
              <p:cNvSpPr txBox="1"/>
              <p:nvPr/>
            </p:nvSpPr>
            <p:spPr>
              <a:xfrm>
                <a:off x="54404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8" name="Flowchart: Data 9"/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-64531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74" y="0"/>
              <a:ext cx="425235" cy="425235"/>
            </a:xfrm>
            <a:prstGeom prst="rect">
              <a:avLst/>
            </a:prstGeom>
            <a:effectLst/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E5BC677-30DF-41F0-8130-D39368A47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40" y="3172160"/>
            <a:ext cx="2427255" cy="3421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97C24-BCE4-4B5F-9FD9-CB57B555E035}"/>
              </a:ext>
            </a:extLst>
          </p:cNvPr>
          <p:cNvSpPr txBox="1"/>
          <p:nvPr/>
        </p:nvSpPr>
        <p:spPr>
          <a:xfrm>
            <a:off x="238239" y="5509614"/>
            <a:ext cx="2841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Strancaric, HPS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Countryman, YRP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Jason Siu, YRP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49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756003"/>
            <a:ext cx="3309362" cy="74367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54351" y="1194317"/>
            <a:ext cx="6186196" cy="4779207"/>
          </a:xfrm>
        </p:spPr>
        <p:txBody>
          <a:bodyPr>
            <a:normAutofit/>
          </a:bodyPr>
          <a:lstStyle/>
          <a:p>
            <a:pPr lvl="1"/>
            <a:endParaRPr lang="en-CA" sz="3200" dirty="0">
              <a:solidFill>
                <a:schemeClr val="bg1"/>
              </a:solidFill>
              <a:latin typeface="Univers LT Std 57 Cn" panose="020B0506020202050204" pitchFamily="34" charset="0"/>
            </a:endParaRPr>
          </a:p>
          <a:p>
            <a:pPr lvl="1"/>
            <a:r>
              <a:rPr lang="en-CA" sz="26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Zoom:</a:t>
            </a:r>
          </a:p>
          <a:p>
            <a:pPr lvl="2"/>
            <a:r>
              <a:rPr lang="en-CA" sz="2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Consultation with Corporate Security</a:t>
            </a:r>
          </a:p>
          <a:p>
            <a:pPr lvl="2"/>
            <a:r>
              <a:rPr lang="en-CA" sz="2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General familiarity</a:t>
            </a:r>
          </a:p>
          <a:p>
            <a:pPr lvl="2"/>
            <a:r>
              <a:rPr lang="en-CA" sz="2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Ease of use</a:t>
            </a:r>
          </a:p>
          <a:p>
            <a:pPr lvl="2"/>
            <a:r>
              <a:rPr lang="en-CA" sz="2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Enough features</a:t>
            </a:r>
            <a:endParaRPr lang="en-CA" sz="2600" dirty="0">
              <a:solidFill>
                <a:schemeClr val="bg1">
                  <a:lumMod val="85000"/>
                </a:schemeClr>
              </a:solidFill>
              <a:latin typeface="Univers LT Std 57 Cn" panose="020B0506020202050204" pitchFamily="34" charset="0"/>
            </a:endParaRPr>
          </a:p>
          <a:p>
            <a:pPr lvl="1"/>
            <a:r>
              <a:rPr lang="en-CA" sz="26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Corporate Security owns the main enterprise account, and sources out licenses to members as needed.</a:t>
            </a:r>
          </a:p>
          <a:p>
            <a:pPr lvl="1"/>
            <a:r>
              <a:rPr lang="en-CA" sz="26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Training is currently assigned </a:t>
            </a:r>
            <a:br>
              <a:rPr lang="en-CA" sz="26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</a:br>
            <a:r>
              <a:rPr lang="en-CA" sz="26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5 accounts to manage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54351" y="1756003"/>
            <a:ext cx="9331" cy="379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9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-32864" y="-25400"/>
            <a:ext cx="7362140" cy="6904919"/>
          </a:xfrm>
          <a:custGeom>
            <a:avLst/>
            <a:gdLst>
              <a:gd name="connsiteX0" fmla="*/ 0 w 5450893"/>
              <a:gd name="connsiteY0" fmla="*/ 0 h 6892219"/>
              <a:gd name="connsiteX1" fmla="*/ 5450893 w 5450893"/>
              <a:gd name="connsiteY1" fmla="*/ 0 h 6892219"/>
              <a:gd name="connsiteX2" fmla="*/ 5450893 w 5450893"/>
              <a:gd name="connsiteY2" fmla="*/ 6892219 h 6892219"/>
              <a:gd name="connsiteX3" fmla="*/ 0 w 5450893"/>
              <a:gd name="connsiteY3" fmla="*/ 6892219 h 6892219"/>
              <a:gd name="connsiteX4" fmla="*/ 0 w 5450893"/>
              <a:gd name="connsiteY4" fmla="*/ 0 h 6892219"/>
              <a:gd name="connsiteX0" fmla="*/ 0 w 5450893"/>
              <a:gd name="connsiteY0" fmla="*/ 0 h 6892219"/>
              <a:gd name="connsiteX1" fmla="*/ 5450893 w 5450893"/>
              <a:gd name="connsiteY1" fmla="*/ 0 h 6892219"/>
              <a:gd name="connsiteX2" fmla="*/ 5450893 w 5450893"/>
              <a:gd name="connsiteY2" fmla="*/ 2917119 h 6892219"/>
              <a:gd name="connsiteX3" fmla="*/ 5450893 w 5450893"/>
              <a:gd name="connsiteY3" fmla="*/ 6892219 h 6892219"/>
              <a:gd name="connsiteX4" fmla="*/ 0 w 5450893"/>
              <a:gd name="connsiteY4" fmla="*/ 6892219 h 6892219"/>
              <a:gd name="connsiteX5" fmla="*/ 0 w 5450893"/>
              <a:gd name="connsiteY5" fmla="*/ 0 h 6892219"/>
              <a:gd name="connsiteX0" fmla="*/ 0 w 5450893"/>
              <a:gd name="connsiteY0" fmla="*/ 0 h 6892219"/>
              <a:gd name="connsiteX1" fmla="*/ 5450893 w 5450893"/>
              <a:gd name="connsiteY1" fmla="*/ 0 h 6892219"/>
              <a:gd name="connsiteX2" fmla="*/ 5450893 w 5450893"/>
              <a:gd name="connsiteY2" fmla="*/ 2917119 h 6892219"/>
              <a:gd name="connsiteX3" fmla="*/ 5450893 w 5450893"/>
              <a:gd name="connsiteY3" fmla="*/ 4072819 h 6892219"/>
              <a:gd name="connsiteX4" fmla="*/ 5450893 w 5450893"/>
              <a:gd name="connsiteY4" fmla="*/ 6892219 h 6892219"/>
              <a:gd name="connsiteX5" fmla="*/ 0 w 5450893"/>
              <a:gd name="connsiteY5" fmla="*/ 6892219 h 6892219"/>
              <a:gd name="connsiteX6" fmla="*/ 0 w 5450893"/>
              <a:gd name="connsiteY6" fmla="*/ 0 h 6892219"/>
              <a:gd name="connsiteX0" fmla="*/ 0 w 5450893"/>
              <a:gd name="connsiteY0" fmla="*/ 0 h 6892219"/>
              <a:gd name="connsiteX1" fmla="*/ 5450893 w 5450893"/>
              <a:gd name="connsiteY1" fmla="*/ 0 h 6892219"/>
              <a:gd name="connsiteX2" fmla="*/ 5450893 w 5450893"/>
              <a:gd name="connsiteY2" fmla="*/ 2917119 h 6892219"/>
              <a:gd name="connsiteX3" fmla="*/ 5450893 w 5450893"/>
              <a:gd name="connsiteY3" fmla="*/ 4072819 h 6892219"/>
              <a:gd name="connsiteX4" fmla="*/ 5450893 w 5450893"/>
              <a:gd name="connsiteY4" fmla="*/ 5406319 h 6892219"/>
              <a:gd name="connsiteX5" fmla="*/ 5450893 w 5450893"/>
              <a:gd name="connsiteY5" fmla="*/ 6892219 h 6892219"/>
              <a:gd name="connsiteX6" fmla="*/ 0 w 5450893"/>
              <a:gd name="connsiteY6" fmla="*/ 6892219 h 6892219"/>
              <a:gd name="connsiteX7" fmla="*/ 0 w 5450893"/>
              <a:gd name="connsiteY7" fmla="*/ 0 h 6892219"/>
              <a:gd name="connsiteX0" fmla="*/ 0 w 5450893"/>
              <a:gd name="connsiteY0" fmla="*/ 0 h 6892219"/>
              <a:gd name="connsiteX1" fmla="*/ 5450893 w 5450893"/>
              <a:gd name="connsiteY1" fmla="*/ 0 h 6892219"/>
              <a:gd name="connsiteX2" fmla="*/ 5095293 w 5450893"/>
              <a:gd name="connsiteY2" fmla="*/ 2078919 h 6892219"/>
              <a:gd name="connsiteX3" fmla="*/ 5450893 w 5450893"/>
              <a:gd name="connsiteY3" fmla="*/ 4072819 h 6892219"/>
              <a:gd name="connsiteX4" fmla="*/ 5450893 w 5450893"/>
              <a:gd name="connsiteY4" fmla="*/ 5406319 h 6892219"/>
              <a:gd name="connsiteX5" fmla="*/ 5450893 w 5450893"/>
              <a:gd name="connsiteY5" fmla="*/ 6892219 h 6892219"/>
              <a:gd name="connsiteX6" fmla="*/ 0 w 5450893"/>
              <a:gd name="connsiteY6" fmla="*/ 6892219 h 6892219"/>
              <a:gd name="connsiteX7" fmla="*/ 0 w 5450893"/>
              <a:gd name="connsiteY7" fmla="*/ 0 h 6892219"/>
              <a:gd name="connsiteX0" fmla="*/ 0 w 5450893"/>
              <a:gd name="connsiteY0" fmla="*/ 0 h 6892219"/>
              <a:gd name="connsiteX1" fmla="*/ 5450893 w 5450893"/>
              <a:gd name="connsiteY1" fmla="*/ 0 h 6892219"/>
              <a:gd name="connsiteX2" fmla="*/ 4815893 w 5450893"/>
              <a:gd name="connsiteY2" fmla="*/ 2294819 h 6892219"/>
              <a:gd name="connsiteX3" fmla="*/ 5450893 w 5450893"/>
              <a:gd name="connsiteY3" fmla="*/ 4072819 h 6892219"/>
              <a:gd name="connsiteX4" fmla="*/ 5450893 w 5450893"/>
              <a:gd name="connsiteY4" fmla="*/ 5406319 h 6892219"/>
              <a:gd name="connsiteX5" fmla="*/ 5450893 w 5450893"/>
              <a:gd name="connsiteY5" fmla="*/ 6892219 h 6892219"/>
              <a:gd name="connsiteX6" fmla="*/ 0 w 5450893"/>
              <a:gd name="connsiteY6" fmla="*/ 6892219 h 6892219"/>
              <a:gd name="connsiteX7" fmla="*/ 0 w 5450893"/>
              <a:gd name="connsiteY7" fmla="*/ 0 h 6892219"/>
              <a:gd name="connsiteX0" fmla="*/ 0 w 5946193"/>
              <a:gd name="connsiteY0" fmla="*/ 0 h 6892219"/>
              <a:gd name="connsiteX1" fmla="*/ 5450893 w 5946193"/>
              <a:gd name="connsiteY1" fmla="*/ 0 h 6892219"/>
              <a:gd name="connsiteX2" fmla="*/ 4815893 w 5946193"/>
              <a:gd name="connsiteY2" fmla="*/ 2294819 h 6892219"/>
              <a:gd name="connsiteX3" fmla="*/ 5450893 w 5946193"/>
              <a:gd name="connsiteY3" fmla="*/ 4072819 h 6892219"/>
              <a:gd name="connsiteX4" fmla="*/ 5946193 w 5946193"/>
              <a:gd name="connsiteY4" fmla="*/ 5393619 h 6892219"/>
              <a:gd name="connsiteX5" fmla="*/ 5450893 w 5946193"/>
              <a:gd name="connsiteY5" fmla="*/ 6892219 h 6892219"/>
              <a:gd name="connsiteX6" fmla="*/ 0 w 5946193"/>
              <a:gd name="connsiteY6" fmla="*/ 6892219 h 6892219"/>
              <a:gd name="connsiteX7" fmla="*/ 0 w 5946193"/>
              <a:gd name="connsiteY7" fmla="*/ 0 h 6892219"/>
              <a:gd name="connsiteX0" fmla="*/ 0 w 5946193"/>
              <a:gd name="connsiteY0" fmla="*/ 0 h 6892219"/>
              <a:gd name="connsiteX1" fmla="*/ 5450893 w 5946193"/>
              <a:gd name="connsiteY1" fmla="*/ 0 h 6892219"/>
              <a:gd name="connsiteX2" fmla="*/ 5069893 w 5946193"/>
              <a:gd name="connsiteY2" fmla="*/ 1418519 h 6892219"/>
              <a:gd name="connsiteX3" fmla="*/ 4815893 w 5946193"/>
              <a:gd name="connsiteY3" fmla="*/ 2294819 h 6892219"/>
              <a:gd name="connsiteX4" fmla="*/ 5450893 w 5946193"/>
              <a:gd name="connsiteY4" fmla="*/ 4072819 h 6892219"/>
              <a:gd name="connsiteX5" fmla="*/ 5946193 w 5946193"/>
              <a:gd name="connsiteY5" fmla="*/ 5393619 h 6892219"/>
              <a:gd name="connsiteX6" fmla="*/ 5450893 w 5946193"/>
              <a:gd name="connsiteY6" fmla="*/ 6892219 h 6892219"/>
              <a:gd name="connsiteX7" fmla="*/ 0 w 5946193"/>
              <a:gd name="connsiteY7" fmla="*/ 6892219 h 6892219"/>
              <a:gd name="connsiteX8" fmla="*/ 0 w 5946193"/>
              <a:gd name="connsiteY8" fmla="*/ 0 h 6892219"/>
              <a:gd name="connsiteX0" fmla="*/ 0 w 5946193"/>
              <a:gd name="connsiteY0" fmla="*/ 0 h 6892219"/>
              <a:gd name="connsiteX1" fmla="*/ 5450893 w 5946193"/>
              <a:gd name="connsiteY1" fmla="*/ 0 h 6892219"/>
              <a:gd name="connsiteX2" fmla="*/ 5501693 w 5946193"/>
              <a:gd name="connsiteY2" fmla="*/ 1558219 h 6892219"/>
              <a:gd name="connsiteX3" fmla="*/ 4815893 w 5946193"/>
              <a:gd name="connsiteY3" fmla="*/ 2294819 h 6892219"/>
              <a:gd name="connsiteX4" fmla="*/ 5450893 w 5946193"/>
              <a:gd name="connsiteY4" fmla="*/ 4072819 h 6892219"/>
              <a:gd name="connsiteX5" fmla="*/ 5946193 w 5946193"/>
              <a:gd name="connsiteY5" fmla="*/ 5393619 h 6892219"/>
              <a:gd name="connsiteX6" fmla="*/ 5450893 w 5946193"/>
              <a:gd name="connsiteY6" fmla="*/ 6892219 h 6892219"/>
              <a:gd name="connsiteX7" fmla="*/ 0 w 5946193"/>
              <a:gd name="connsiteY7" fmla="*/ 6892219 h 6892219"/>
              <a:gd name="connsiteX8" fmla="*/ 0 w 5946193"/>
              <a:gd name="connsiteY8" fmla="*/ 0 h 6892219"/>
              <a:gd name="connsiteX0" fmla="*/ 0 w 6047793"/>
              <a:gd name="connsiteY0" fmla="*/ 0 h 6892219"/>
              <a:gd name="connsiteX1" fmla="*/ 5450893 w 6047793"/>
              <a:gd name="connsiteY1" fmla="*/ 0 h 6892219"/>
              <a:gd name="connsiteX2" fmla="*/ 5501693 w 6047793"/>
              <a:gd name="connsiteY2" fmla="*/ 1558219 h 6892219"/>
              <a:gd name="connsiteX3" fmla="*/ 6047793 w 6047793"/>
              <a:gd name="connsiteY3" fmla="*/ 2396419 h 6892219"/>
              <a:gd name="connsiteX4" fmla="*/ 5450893 w 6047793"/>
              <a:gd name="connsiteY4" fmla="*/ 4072819 h 6892219"/>
              <a:gd name="connsiteX5" fmla="*/ 5946193 w 6047793"/>
              <a:gd name="connsiteY5" fmla="*/ 5393619 h 6892219"/>
              <a:gd name="connsiteX6" fmla="*/ 5450893 w 6047793"/>
              <a:gd name="connsiteY6" fmla="*/ 6892219 h 6892219"/>
              <a:gd name="connsiteX7" fmla="*/ 0 w 6047793"/>
              <a:gd name="connsiteY7" fmla="*/ 6892219 h 6892219"/>
              <a:gd name="connsiteX8" fmla="*/ 0 w 6047793"/>
              <a:gd name="connsiteY8" fmla="*/ 0 h 6892219"/>
              <a:gd name="connsiteX0" fmla="*/ 0 w 6047793"/>
              <a:gd name="connsiteY0" fmla="*/ 0 h 6892219"/>
              <a:gd name="connsiteX1" fmla="*/ 5450893 w 6047793"/>
              <a:gd name="connsiteY1" fmla="*/ 0 h 6892219"/>
              <a:gd name="connsiteX2" fmla="*/ 5057193 w 6047793"/>
              <a:gd name="connsiteY2" fmla="*/ 1545519 h 6892219"/>
              <a:gd name="connsiteX3" fmla="*/ 6047793 w 6047793"/>
              <a:gd name="connsiteY3" fmla="*/ 2396419 h 6892219"/>
              <a:gd name="connsiteX4" fmla="*/ 5450893 w 6047793"/>
              <a:gd name="connsiteY4" fmla="*/ 4072819 h 6892219"/>
              <a:gd name="connsiteX5" fmla="*/ 5946193 w 6047793"/>
              <a:gd name="connsiteY5" fmla="*/ 5393619 h 6892219"/>
              <a:gd name="connsiteX6" fmla="*/ 5450893 w 6047793"/>
              <a:gd name="connsiteY6" fmla="*/ 6892219 h 6892219"/>
              <a:gd name="connsiteX7" fmla="*/ 0 w 6047793"/>
              <a:gd name="connsiteY7" fmla="*/ 6892219 h 6892219"/>
              <a:gd name="connsiteX8" fmla="*/ 0 w 6047793"/>
              <a:gd name="connsiteY8" fmla="*/ 0 h 6892219"/>
              <a:gd name="connsiteX0" fmla="*/ 0 w 6047793"/>
              <a:gd name="connsiteY0" fmla="*/ 0 h 6892219"/>
              <a:gd name="connsiteX1" fmla="*/ 5450893 w 6047793"/>
              <a:gd name="connsiteY1" fmla="*/ 0 h 6892219"/>
              <a:gd name="connsiteX2" fmla="*/ 5298493 w 6047793"/>
              <a:gd name="connsiteY2" fmla="*/ 618419 h 6892219"/>
              <a:gd name="connsiteX3" fmla="*/ 5057193 w 6047793"/>
              <a:gd name="connsiteY3" fmla="*/ 1545519 h 6892219"/>
              <a:gd name="connsiteX4" fmla="*/ 6047793 w 6047793"/>
              <a:gd name="connsiteY4" fmla="*/ 2396419 h 6892219"/>
              <a:gd name="connsiteX5" fmla="*/ 5450893 w 6047793"/>
              <a:gd name="connsiteY5" fmla="*/ 4072819 h 6892219"/>
              <a:gd name="connsiteX6" fmla="*/ 5946193 w 6047793"/>
              <a:gd name="connsiteY6" fmla="*/ 5393619 h 6892219"/>
              <a:gd name="connsiteX7" fmla="*/ 5450893 w 6047793"/>
              <a:gd name="connsiteY7" fmla="*/ 6892219 h 6892219"/>
              <a:gd name="connsiteX8" fmla="*/ 0 w 6047793"/>
              <a:gd name="connsiteY8" fmla="*/ 6892219 h 6892219"/>
              <a:gd name="connsiteX9" fmla="*/ 0 w 6047793"/>
              <a:gd name="connsiteY9" fmla="*/ 0 h 6892219"/>
              <a:gd name="connsiteX0" fmla="*/ 0 w 6047793"/>
              <a:gd name="connsiteY0" fmla="*/ 0 h 6892219"/>
              <a:gd name="connsiteX1" fmla="*/ 5450893 w 6047793"/>
              <a:gd name="connsiteY1" fmla="*/ 0 h 6892219"/>
              <a:gd name="connsiteX2" fmla="*/ 5742993 w 6047793"/>
              <a:gd name="connsiteY2" fmla="*/ 732719 h 6892219"/>
              <a:gd name="connsiteX3" fmla="*/ 5057193 w 6047793"/>
              <a:gd name="connsiteY3" fmla="*/ 1545519 h 6892219"/>
              <a:gd name="connsiteX4" fmla="*/ 6047793 w 6047793"/>
              <a:gd name="connsiteY4" fmla="*/ 2396419 h 6892219"/>
              <a:gd name="connsiteX5" fmla="*/ 5450893 w 6047793"/>
              <a:gd name="connsiteY5" fmla="*/ 4072819 h 6892219"/>
              <a:gd name="connsiteX6" fmla="*/ 5946193 w 6047793"/>
              <a:gd name="connsiteY6" fmla="*/ 5393619 h 6892219"/>
              <a:gd name="connsiteX7" fmla="*/ 5450893 w 6047793"/>
              <a:gd name="connsiteY7" fmla="*/ 6892219 h 6892219"/>
              <a:gd name="connsiteX8" fmla="*/ 0 w 6047793"/>
              <a:gd name="connsiteY8" fmla="*/ 6892219 h 6892219"/>
              <a:gd name="connsiteX9" fmla="*/ 0 w 6047793"/>
              <a:gd name="connsiteY9" fmla="*/ 0 h 6892219"/>
              <a:gd name="connsiteX0" fmla="*/ 0 w 6581193"/>
              <a:gd name="connsiteY0" fmla="*/ 0 h 6892219"/>
              <a:gd name="connsiteX1" fmla="*/ 6581193 w 6581193"/>
              <a:gd name="connsiteY1" fmla="*/ 50800 h 6892219"/>
              <a:gd name="connsiteX2" fmla="*/ 5742993 w 6581193"/>
              <a:gd name="connsiteY2" fmla="*/ 732719 h 6892219"/>
              <a:gd name="connsiteX3" fmla="*/ 5057193 w 6581193"/>
              <a:gd name="connsiteY3" fmla="*/ 1545519 h 6892219"/>
              <a:gd name="connsiteX4" fmla="*/ 6047793 w 6581193"/>
              <a:gd name="connsiteY4" fmla="*/ 2396419 h 6892219"/>
              <a:gd name="connsiteX5" fmla="*/ 5450893 w 6581193"/>
              <a:gd name="connsiteY5" fmla="*/ 4072819 h 6892219"/>
              <a:gd name="connsiteX6" fmla="*/ 5946193 w 6581193"/>
              <a:gd name="connsiteY6" fmla="*/ 5393619 h 6892219"/>
              <a:gd name="connsiteX7" fmla="*/ 5450893 w 6581193"/>
              <a:gd name="connsiteY7" fmla="*/ 6892219 h 6892219"/>
              <a:gd name="connsiteX8" fmla="*/ 0 w 6581193"/>
              <a:gd name="connsiteY8" fmla="*/ 6892219 h 6892219"/>
              <a:gd name="connsiteX9" fmla="*/ 0 w 6581193"/>
              <a:gd name="connsiteY9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057193 w 6746293"/>
              <a:gd name="connsiteY3" fmla="*/ 1545519 h 6892219"/>
              <a:gd name="connsiteX4" fmla="*/ 6047793 w 6746293"/>
              <a:gd name="connsiteY4" fmla="*/ 2396419 h 6892219"/>
              <a:gd name="connsiteX5" fmla="*/ 5450893 w 6746293"/>
              <a:gd name="connsiteY5" fmla="*/ 4072819 h 6892219"/>
              <a:gd name="connsiteX6" fmla="*/ 5946193 w 6746293"/>
              <a:gd name="connsiteY6" fmla="*/ 5393619 h 6892219"/>
              <a:gd name="connsiteX7" fmla="*/ 5450893 w 6746293"/>
              <a:gd name="connsiteY7" fmla="*/ 6892219 h 6892219"/>
              <a:gd name="connsiteX8" fmla="*/ 0 w 6746293"/>
              <a:gd name="connsiteY8" fmla="*/ 6892219 h 6892219"/>
              <a:gd name="connsiteX9" fmla="*/ 0 w 6746293"/>
              <a:gd name="connsiteY9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047793 w 6746293"/>
              <a:gd name="connsiteY4" fmla="*/ 2396419 h 6892219"/>
              <a:gd name="connsiteX5" fmla="*/ 5450893 w 6746293"/>
              <a:gd name="connsiteY5" fmla="*/ 4072819 h 6892219"/>
              <a:gd name="connsiteX6" fmla="*/ 5946193 w 6746293"/>
              <a:gd name="connsiteY6" fmla="*/ 5393619 h 6892219"/>
              <a:gd name="connsiteX7" fmla="*/ 5450893 w 6746293"/>
              <a:gd name="connsiteY7" fmla="*/ 6892219 h 6892219"/>
              <a:gd name="connsiteX8" fmla="*/ 0 w 6746293"/>
              <a:gd name="connsiteY8" fmla="*/ 6892219 h 6892219"/>
              <a:gd name="connsiteX9" fmla="*/ 0 w 6746293"/>
              <a:gd name="connsiteY9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450893 w 6746293"/>
              <a:gd name="connsiteY5" fmla="*/ 4072819 h 6892219"/>
              <a:gd name="connsiteX6" fmla="*/ 5946193 w 6746293"/>
              <a:gd name="connsiteY6" fmla="*/ 5393619 h 6892219"/>
              <a:gd name="connsiteX7" fmla="*/ 5450893 w 6746293"/>
              <a:gd name="connsiteY7" fmla="*/ 6892219 h 6892219"/>
              <a:gd name="connsiteX8" fmla="*/ 0 w 6746293"/>
              <a:gd name="connsiteY8" fmla="*/ 6892219 h 6892219"/>
              <a:gd name="connsiteX9" fmla="*/ 0 w 6746293"/>
              <a:gd name="connsiteY9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946193 w 6746293"/>
              <a:gd name="connsiteY6" fmla="*/ 5393619 h 6892219"/>
              <a:gd name="connsiteX7" fmla="*/ 5450893 w 6746293"/>
              <a:gd name="connsiteY7" fmla="*/ 6892219 h 6892219"/>
              <a:gd name="connsiteX8" fmla="*/ 0 w 6746293"/>
              <a:gd name="connsiteY8" fmla="*/ 6892219 h 6892219"/>
              <a:gd name="connsiteX9" fmla="*/ 0 w 6746293"/>
              <a:gd name="connsiteY9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6123993 w 6746293"/>
              <a:gd name="connsiteY6" fmla="*/ 4339519 h 6892219"/>
              <a:gd name="connsiteX7" fmla="*/ 5450893 w 6746293"/>
              <a:gd name="connsiteY7" fmla="*/ 6892219 h 6892219"/>
              <a:gd name="connsiteX8" fmla="*/ 0 w 6746293"/>
              <a:gd name="connsiteY8" fmla="*/ 6892219 h 6892219"/>
              <a:gd name="connsiteX9" fmla="*/ 0 w 6746293"/>
              <a:gd name="connsiteY9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6123993 w 6746293"/>
              <a:gd name="connsiteY6" fmla="*/ 4339519 h 6892219"/>
              <a:gd name="connsiteX7" fmla="*/ 5768393 w 6746293"/>
              <a:gd name="connsiteY7" fmla="*/ 5660319 h 6892219"/>
              <a:gd name="connsiteX8" fmla="*/ 5450893 w 6746293"/>
              <a:gd name="connsiteY8" fmla="*/ 6892219 h 6892219"/>
              <a:gd name="connsiteX9" fmla="*/ 0 w 6746293"/>
              <a:gd name="connsiteY9" fmla="*/ 6892219 h 6892219"/>
              <a:gd name="connsiteX10" fmla="*/ 0 w 6746293"/>
              <a:gd name="connsiteY10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6123993 w 6746293"/>
              <a:gd name="connsiteY6" fmla="*/ 4339519 h 6892219"/>
              <a:gd name="connsiteX7" fmla="*/ 4879393 w 6746293"/>
              <a:gd name="connsiteY7" fmla="*/ 5647619 h 6892219"/>
              <a:gd name="connsiteX8" fmla="*/ 5450893 w 6746293"/>
              <a:gd name="connsiteY8" fmla="*/ 6892219 h 6892219"/>
              <a:gd name="connsiteX9" fmla="*/ 0 w 6746293"/>
              <a:gd name="connsiteY9" fmla="*/ 6892219 h 6892219"/>
              <a:gd name="connsiteX10" fmla="*/ 0 w 6746293"/>
              <a:gd name="connsiteY10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6123993 w 6746293"/>
              <a:gd name="connsiteY6" fmla="*/ 4339519 h 6892219"/>
              <a:gd name="connsiteX7" fmla="*/ 4879393 w 6746293"/>
              <a:gd name="connsiteY7" fmla="*/ 5647619 h 6892219"/>
              <a:gd name="connsiteX8" fmla="*/ 5184193 w 6746293"/>
              <a:gd name="connsiteY8" fmla="*/ 6295319 h 6892219"/>
              <a:gd name="connsiteX9" fmla="*/ 5450893 w 6746293"/>
              <a:gd name="connsiteY9" fmla="*/ 6892219 h 6892219"/>
              <a:gd name="connsiteX10" fmla="*/ 0 w 6746293"/>
              <a:gd name="connsiteY10" fmla="*/ 6892219 h 6892219"/>
              <a:gd name="connsiteX11" fmla="*/ 0 w 6746293"/>
              <a:gd name="connsiteY11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6123993 w 6746293"/>
              <a:gd name="connsiteY6" fmla="*/ 4339519 h 6892219"/>
              <a:gd name="connsiteX7" fmla="*/ 4879393 w 6746293"/>
              <a:gd name="connsiteY7" fmla="*/ 5647619 h 6892219"/>
              <a:gd name="connsiteX8" fmla="*/ 5819193 w 6746293"/>
              <a:gd name="connsiteY8" fmla="*/ 6244519 h 6892219"/>
              <a:gd name="connsiteX9" fmla="*/ 5450893 w 6746293"/>
              <a:gd name="connsiteY9" fmla="*/ 6892219 h 6892219"/>
              <a:gd name="connsiteX10" fmla="*/ 0 w 6746293"/>
              <a:gd name="connsiteY10" fmla="*/ 6892219 h 6892219"/>
              <a:gd name="connsiteX11" fmla="*/ 0 w 6746293"/>
              <a:gd name="connsiteY11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879393 w 6746293"/>
              <a:gd name="connsiteY7" fmla="*/ 5647619 h 6892219"/>
              <a:gd name="connsiteX8" fmla="*/ 5819193 w 6746293"/>
              <a:gd name="connsiteY8" fmla="*/ 6244519 h 6892219"/>
              <a:gd name="connsiteX9" fmla="*/ 5450893 w 6746293"/>
              <a:gd name="connsiteY9" fmla="*/ 6892219 h 6892219"/>
              <a:gd name="connsiteX10" fmla="*/ 0 w 6746293"/>
              <a:gd name="connsiteY10" fmla="*/ 6892219 h 6892219"/>
              <a:gd name="connsiteX11" fmla="*/ 0 w 6746293"/>
              <a:gd name="connsiteY11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5819193 w 6746293"/>
              <a:gd name="connsiteY8" fmla="*/ 6244519 h 6892219"/>
              <a:gd name="connsiteX9" fmla="*/ 5450893 w 6746293"/>
              <a:gd name="connsiteY9" fmla="*/ 6892219 h 6892219"/>
              <a:gd name="connsiteX10" fmla="*/ 0 w 6746293"/>
              <a:gd name="connsiteY10" fmla="*/ 6892219 h 6892219"/>
              <a:gd name="connsiteX11" fmla="*/ 0 w 6746293"/>
              <a:gd name="connsiteY11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5323893 w 6746293"/>
              <a:gd name="connsiteY8" fmla="*/ 6015919 h 6892219"/>
              <a:gd name="connsiteX9" fmla="*/ 5450893 w 6746293"/>
              <a:gd name="connsiteY9" fmla="*/ 6892219 h 6892219"/>
              <a:gd name="connsiteX10" fmla="*/ 0 w 6746293"/>
              <a:gd name="connsiteY10" fmla="*/ 6892219 h 6892219"/>
              <a:gd name="connsiteX11" fmla="*/ 0 w 6746293"/>
              <a:gd name="connsiteY11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5323893 w 6746293"/>
              <a:gd name="connsiteY8" fmla="*/ 6015919 h 6892219"/>
              <a:gd name="connsiteX9" fmla="*/ 5349293 w 6746293"/>
              <a:gd name="connsiteY9" fmla="*/ 6396919 h 6892219"/>
              <a:gd name="connsiteX10" fmla="*/ 5450893 w 6746293"/>
              <a:gd name="connsiteY10" fmla="*/ 6892219 h 6892219"/>
              <a:gd name="connsiteX11" fmla="*/ 0 w 6746293"/>
              <a:gd name="connsiteY11" fmla="*/ 6892219 h 6892219"/>
              <a:gd name="connsiteX12" fmla="*/ 0 w 6746293"/>
              <a:gd name="connsiteY12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5323893 w 6746293"/>
              <a:gd name="connsiteY8" fmla="*/ 6015919 h 6892219"/>
              <a:gd name="connsiteX9" fmla="*/ 4663493 w 6746293"/>
              <a:gd name="connsiteY9" fmla="*/ 6295319 h 6892219"/>
              <a:gd name="connsiteX10" fmla="*/ 5450893 w 6746293"/>
              <a:gd name="connsiteY10" fmla="*/ 6892219 h 6892219"/>
              <a:gd name="connsiteX11" fmla="*/ 0 w 6746293"/>
              <a:gd name="connsiteY11" fmla="*/ 6892219 h 6892219"/>
              <a:gd name="connsiteX12" fmla="*/ 0 w 6746293"/>
              <a:gd name="connsiteY12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5323893 w 6746293"/>
              <a:gd name="connsiteY8" fmla="*/ 6015919 h 6892219"/>
              <a:gd name="connsiteX9" fmla="*/ 4663493 w 6746293"/>
              <a:gd name="connsiteY9" fmla="*/ 6295319 h 6892219"/>
              <a:gd name="connsiteX10" fmla="*/ 4206293 w 6746293"/>
              <a:gd name="connsiteY10" fmla="*/ 6892219 h 6892219"/>
              <a:gd name="connsiteX11" fmla="*/ 0 w 6746293"/>
              <a:gd name="connsiteY11" fmla="*/ 6892219 h 6892219"/>
              <a:gd name="connsiteX12" fmla="*/ 0 w 6746293"/>
              <a:gd name="connsiteY12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4955593 w 6746293"/>
              <a:gd name="connsiteY8" fmla="*/ 5977819 h 6892219"/>
              <a:gd name="connsiteX9" fmla="*/ 4663493 w 6746293"/>
              <a:gd name="connsiteY9" fmla="*/ 6295319 h 6892219"/>
              <a:gd name="connsiteX10" fmla="*/ 4206293 w 6746293"/>
              <a:gd name="connsiteY10" fmla="*/ 6892219 h 6892219"/>
              <a:gd name="connsiteX11" fmla="*/ 0 w 6746293"/>
              <a:gd name="connsiteY11" fmla="*/ 6892219 h 6892219"/>
              <a:gd name="connsiteX12" fmla="*/ 0 w 6746293"/>
              <a:gd name="connsiteY12" fmla="*/ 0 h 6892219"/>
              <a:gd name="connsiteX0" fmla="*/ 0 w 6746293"/>
              <a:gd name="connsiteY0" fmla="*/ 0 h 6892219"/>
              <a:gd name="connsiteX1" fmla="*/ 6581193 w 6746293"/>
              <a:gd name="connsiteY1" fmla="*/ 50800 h 6892219"/>
              <a:gd name="connsiteX2" fmla="*/ 6746293 w 6746293"/>
              <a:gd name="connsiteY2" fmla="*/ 961319 h 6892219"/>
              <a:gd name="connsiteX3" fmla="*/ 5704893 w 6746293"/>
              <a:gd name="connsiteY3" fmla="*/ 1647119 h 6892219"/>
              <a:gd name="connsiteX4" fmla="*/ 6162093 w 6746293"/>
              <a:gd name="connsiteY4" fmla="*/ 2472619 h 6892219"/>
              <a:gd name="connsiteX5" fmla="*/ 5146093 w 6746293"/>
              <a:gd name="connsiteY5" fmla="*/ 3552119 h 6892219"/>
              <a:gd name="connsiteX6" fmla="*/ 5793793 w 6746293"/>
              <a:gd name="connsiteY6" fmla="*/ 4364919 h 6892219"/>
              <a:gd name="connsiteX7" fmla="*/ 4472993 w 6746293"/>
              <a:gd name="connsiteY7" fmla="*/ 5279319 h 6892219"/>
              <a:gd name="connsiteX8" fmla="*/ 4955593 w 6746293"/>
              <a:gd name="connsiteY8" fmla="*/ 5977819 h 6892219"/>
              <a:gd name="connsiteX9" fmla="*/ 4384093 w 6746293"/>
              <a:gd name="connsiteY9" fmla="*/ 6358819 h 6892219"/>
              <a:gd name="connsiteX10" fmla="*/ 4206293 w 6746293"/>
              <a:gd name="connsiteY10" fmla="*/ 6892219 h 6892219"/>
              <a:gd name="connsiteX11" fmla="*/ 0 w 6746293"/>
              <a:gd name="connsiteY11" fmla="*/ 6892219 h 6892219"/>
              <a:gd name="connsiteX12" fmla="*/ 0 w 6746293"/>
              <a:gd name="connsiteY12" fmla="*/ 0 h 6892219"/>
              <a:gd name="connsiteX0" fmla="*/ 0 w 6746293"/>
              <a:gd name="connsiteY0" fmla="*/ 0 h 6904919"/>
              <a:gd name="connsiteX1" fmla="*/ 6581193 w 6746293"/>
              <a:gd name="connsiteY1" fmla="*/ 50800 h 6904919"/>
              <a:gd name="connsiteX2" fmla="*/ 6746293 w 6746293"/>
              <a:gd name="connsiteY2" fmla="*/ 961319 h 6904919"/>
              <a:gd name="connsiteX3" fmla="*/ 5704893 w 6746293"/>
              <a:gd name="connsiteY3" fmla="*/ 1647119 h 6904919"/>
              <a:gd name="connsiteX4" fmla="*/ 6162093 w 6746293"/>
              <a:gd name="connsiteY4" fmla="*/ 2472619 h 6904919"/>
              <a:gd name="connsiteX5" fmla="*/ 5146093 w 6746293"/>
              <a:gd name="connsiteY5" fmla="*/ 3552119 h 6904919"/>
              <a:gd name="connsiteX6" fmla="*/ 5793793 w 6746293"/>
              <a:gd name="connsiteY6" fmla="*/ 4364919 h 6904919"/>
              <a:gd name="connsiteX7" fmla="*/ 4472993 w 6746293"/>
              <a:gd name="connsiteY7" fmla="*/ 5279319 h 6904919"/>
              <a:gd name="connsiteX8" fmla="*/ 4955593 w 6746293"/>
              <a:gd name="connsiteY8" fmla="*/ 5977819 h 6904919"/>
              <a:gd name="connsiteX9" fmla="*/ 4384093 w 6746293"/>
              <a:gd name="connsiteY9" fmla="*/ 6358819 h 6904919"/>
              <a:gd name="connsiteX10" fmla="*/ 4917493 w 6746293"/>
              <a:gd name="connsiteY10" fmla="*/ 6904919 h 6904919"/>
              <a:gd name="connsiteX11" fmla="*/ 0 w 6746293"/>
              <a:gd name="connsiteY11" fmla="*/ 6892219 h 6904919"/>
              <a:gd name="connsiteX12" fmla="*/ 0 w 6746293"/>
              <a:gd name="connsiteY12" fmla="*/ 0 h 6904919"/>
              <a:gd name="connsiteX0" fmla="*/ 0 w 6746293"/>
              <a:gd name="connsiteY0" fmla="*/ 0 h 6904919"/>
              <a:gd name="connsiteX1" fmla="*/ 6581193 w 6746293"/>
              <a:gd name="connsiteY1" fmla="*/ 50800 h 6904919"/>
              <a:gd name="connsiteX2" fmla="*/ 6746293 w 6746293"/>
              <a:gd name="connsiteY2" fmla="*/ 961319 h 6904919"/>
              <a:gd name="connsiteX3" fmla="*/ 5704893 w 6746293"/>
              <a:gd name="connsiteY3" fmla="*/ 1647119 h 6904919"/>
              <a:gd name="connsiteX4" fmla="*/ 6162093 w 6746293"/>
              <a:gd name="connsiteY4" fmla="*/ 2472619 h 6904919"/>
              <a:gd name="connsiteX5" fmla="*/ 5146093 w 6746293"/>
              <a:gd name="connsiteY5" fmla="*/ 3552119 h 6904919"/>
              <a:gd name="connsiteX6" fmla="*/ 5311193 w 6746293"/>
              <a:gd name="connsiteY6" fmla="*/ 4530019 h 6904919"/>
              <a:gd name="connsiteX7" fmla="*/ 4472993 w 6746293"/>
              <a:gd name="connsiteY7" fmla="*/ 5279319 h 6904919"/>
              <a:gd name="connsiteX8" fmla="*/ 4955593 w 6746293"/>
              <a:gd name="connsiteY8" fmla="*/ 5977819 h 6904919"/>
              <a:gd name="connsiteX9" fmla="*/ 4384093 w 6746293"/>
              <a:gd name="connsiteY9" fmla="*/ 6358819 h 6904919"/>
              <a:gd name="connsiteX10" fmla="*/ 4917493 w 6746293"/>
              <a:gd name="connsiteY10" fmla="*/ 6904919 h 6904919"/>
              <a:gd name="connsiteX11" fmla="*/ 0 w 6746293"/>
              <a:gd name="connsiteY11" fmla="*/ 6892219 h 6904919"/>
              <a:gd name="connsiteX12" fmla="*/ 0 w 67462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6746293 w 7546393"/>
              <a:gd name="connsiteY2" fmla="*/ 961319 h 6904919"/>
              <a:gd name="connsiteX3" fmla="*/ 5704893 w 7546393"/>
              <a:gd name="connsiteY3" fmla="*/ 1647119 h 6904919"/>
              <a:gd name="connsiteX4" fmla="*/ 6162093 w 7546393"/>
              <a:gd name="connsiteY4" fmla="*/ 2472619 h 6904919"/>
              <a:gd name="connsiteX5" fmla="*/ 5146093 w 7546393"/>
              <a:gd name="connsiteY5" fmla="*/ 3552119 h 6904919"/>
              <a:gd name="connsiteX6" fmla="*/ 5311193 w 7546393"/>
              <a:gd name="connsiteY6" fmla="*/ 4530019 h 6904919"/>
              <a:gd name="connsiteX7" fmla="*/ 4472993 w 7546393"/>
              <a:gd name="connsiteY7" fmla="*/ 5279319 h 6904919"/>
              <a:gd name="connsiteX8" fmla="*/ 4955593 w 7546393"/>
              <a:gd name="connsiteY8" fmla="*/ 5977819 h 6904919"/>
              <a:gd name="connsiteX9" fmla="*/ 4384093 w 7546393"/>
              <a:gd name="connsiteY9" fmla="*/ 63588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704893 w 7546393"/>
              <a:gd name="connsiteY3" fmla="*/ 1647119 h 6904919"/>
              <a:gd name="connsiteX4" fmla="*/ 6162093 w 7546393"/>
              <a:gd name="connsiteY4" fmla="*/ 2472619 h 6904919"/>
              <a:gd name="connsiteX5" fmla="*/ 5146093 w 7546393"/>
              <a:gd name="connsiteY5" fmla="*/ 3552119 h 6904919"/>
              <a:gd name="connsiteX6" fmla="*/ 5311193 w 7546393"/>
              <a:gd name="connsiteY6" fmla="*/ 4530019 h 6904919"/>
              <a:gd name="connsiteX7" fmla="*/ 4472993 w 7546393"/>
              <a:gd name="connsiteY7" fmla="*/ 5279319 h 6904919"/>
              <a:gd name="connsiteX8" fmla="*/ 4955593 w 7546393"/>
              <a:gd name="connsiteY8" fmla="*/ 5977819 h 6904919"/>
              <a:gd name="connsiteX9" fmla="*/ 4384093 w 7546393"/>
              <a:gd name="connsiteY9" fmla="*/ 63588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46093 w 7546393"/>
              <a:gd name="connsiteY5" fmla="*/ 3552119 h 6904919"/>
              <a:gd name="connsiteX6" fmla="*/ 5311193 w 7546393"/>
              <a:gd name="connsiteY6" fmla="*/ 4530019 h 6904919"/>
              <a:gd name="connsiteX7" fmla="*/ 4472993 w 7546393"/>
              <a:gd name="connsiteY7" fmla="*/ 5279319 h 6904919"/>
              <a:gd name="connsiteX8" fmla="*/ 4955593 w 7546393"/>
              <a:gd name="connsiteY8" fmla="*/ 5977819 h 6904919"/>
              <a:gd name="connsiteX9" fmla="*/ 4384093 w 7546393"/>
              <a:gd name="connsiteY9" fmla="*/ 63588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11193 w 7546393"/>
              <a:gd name="connsiteY6" fmla="*/ 4530019 h 6904919"/>
              <a:gd name="connsiteX7" fmla="*/ 4472993 w 7546393"/>
              <a:gd name="connsiteY7" fmla="*/ 5279319 h 6904919"/>
              <a:gd name="connsiteX8" fmla="*/ 4955593 w 7546393"/>
              <a:gd name="connsiteY8" fmla="*/ 5977819 h 6904919"/>
              <a:gd name="connsiteX9" fmla="*/ 4384093 w 7546393"/>
              <a:gd name="connsiteY9" fmla="*/ 63588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11193 w 7546393"/>
              <a:gd name="connsiteY6" fmla="*/ 4530019 h 6904919"/>
              <a:gd name="connsiteX7" fmla="*/ 4472993 w 7546393"/>
              <a:gd name="connsiteY7" fmla="*/ 5279319 h 6904919"/>
              <a:gd name="connsiteX8" fmla="*/ 4955593 w 7546393"/>
              <a:gd name="connsiteY8" fmla="*/ 59778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11193 w 7546393"/>
              <a:gd name="connsiteY6" fmla="*/ 4530019 h 6904919"/>
              <a:gd name="connsiteX7" fmla="*/ 4472993 w 7546393"/>
              <a:gd name="connsiteY7" fmla="*/ 52793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11193 w 7546393"/>
              <a:gd name="connsiteY6" fmla="*/ 45300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343193 w 7546393"/>
              <a:gd name="connsiteY2" fmla="*/ 10883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74693 w 7546393"/>
              <a:gd name="connsiteY6" fmla="*/ 42633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470193 w 7546393"/>
              <a:gd name="connsiteY2" fmla="*/ 1126419 h 6904919"/>
              <a:gd name="connsiteX3" fmla="*/ 5920793 w 7546393"/>
              <a:gd name="connsiteY3" fmla="*/ 16090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74693 w 7546393"/>
              <a:gd name="connsiteY6" fmla="*/ 42633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470193 w 7546393"/>
              <a:gd name="connsiteY2" fmla="*/ 1126419 h 6904919"/>
              <a:gd name="connsiteX3" fmla="*/ 6162093 w 7546393"/>
              <a:gd name="connsiteY3" fmla="*/ 1634419 h 6904919"/>
              <a:gd name="connsiteX4" fmla="*/ 6162093 w 7546393"/>
              <a:gd name="connsiteY4" fmla="*/ 2472619 h 6904919"/>
              <a:gd name="connsiteX5" fmla="*/ 5133393 w 7546393"/>
              <a:gd name="connsiteY5" fmla="*/ 3044119 h 6904919"/>
              <a:gd name="connsiteX6" fmla="*/ 5374693 w 7546393"/>
              <a:gd name="connsiteY6" fmla="*/ 42633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470193 w 7546393"/>
              <a:gd name="connsiteY2" fmla="*/ 1126419 h 6904919"/>
              <a:gd name="connsiteX3" fmla="*/ 6162093 w 7546393"/>
              <a:gd name="connsiteY3" fmla="*/ 1634419 h 6904919"/>
              <a:gd name="connsiteX4" fmla="*/ 6162093 w 7546393"/>
              <a:gd name="connsiteY4" fmla="*/ 2472619 h 6904919"/>
              <a:gd name="connsiteX5" fmla="*/ 5603293 w 7546393"/>
              <a:gd name="connsiteY5" fmla="*/ 3044119 h 6904919"/>
              <a:gd name="connsiteX6" fmla="*/ 5374693 w 7546393"/>
              <a:gd name="connsiteY6" fmla="*/ 42633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470193 w 7546393"/>
              <a:gd name="connsiteY2" fmla="*/ 1126419 h 6904919"/>
              <a:gd name="connsiteX3" fmla="*/ 6162093 w 7546393"/>
              <a:gd name="connsiteY3" fmla="*/ 1634419 h 6904919"/>
              <a:gd name="connsiteX4" fmla="*/ 6162093 w 7546393"/>
              <a:gd name="connsiteY4" fmla="*/ 2472619 h 6904919"/>
              <a:gd name="connsiteX5" fmla="*/ 5603293 w 7546393"/>
              <a:gd name="connsiteY5" fmla="*/ 3044119 h 6904919"/>
              <a:gd name="connsiteX6" fmla="*/ 5095293 w 7546393"/>
              <a:gd name="connsiteY6" fmla="*/ 43014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076493 w 7546393"/>
              <a:gd name="connsiteY2" fmla="*/ 440619 h 6904919"/>
              <a:gd name="connsiteX3" fmla="*/ 6162093 w 7546393"/>
              <a:gd name="connsiteY3" fmla="*/ 1634419 h 6904919"/>
              <a:gd name="connsiteX4" fmla="*/ 6162093 w 7546393"/>
              <a:gd name="connsiteY4" fmla="*/ 2472619 h 6904919"/>
              <a:gd name="connsiteX5" fmla="*/ 5603293 w 7546393"/>
              <a:gd name="connsiteY5" fmla="*/ 3044119 h 6904919"/>
              <a:gd name="connsiteX6" fmla="*/ 5095293 w 7546393"/>
              <a:gd name="connsiteY6" fmla="*/ 43014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076493 w 7546393"/>
              <a:gd name="connsiteY2" fmla="*/ 440619 h 6904919"/>
              <a:gd name="connsiteX3" fmla="*/ 7470193 w 7546393"/>
              <a:gd name="connsiteY3" fmla="*/ 1164519 h 6904919"/>
              <a:gd name="connsiteX4" fmla="*/ 6162093 w 7546393"/>
              <a:gd name="connsiteY4" fmla="*/ 2472619 h 6904919"/>
              <a:gd name="connsiteX5" fmla="*/ 5603293 w 7546393"/>
              <a:gd name="connsiteY5" fmla="*/ 3044119 h 6904919"/>
              <a:gd name="connsiteX6" fmla="*/ 5095293 w 7546393"/>
              <a:gd name="connsiteY6" fmla="*/ 43014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076493 w 7546393"/>
              <a:gd name="connsiteY2" fmla="*/ 440619 h 6904919"/>
              <a:gd name="connsiteX3" fmla="*/ 7470193 w 7546393"/>
              <a:gd name="connsiteY3" fmla="*/ 1164519 h 6904919"/>
              <a:gd name="connsiteX4" fmla="*/ 6098593 w 7546393"/>
              <a:gd name="connsiteY4" fmla="*/ 1685219 h 6904919"/>
              <a:gd name="connsiteX5" fmla="*/ 5603293 w 7546393"/>
              <a:gd name="connsiteY5" fmla="*/ 3044119 h 6904919"/>
              <a:gd name="connsiteX6" fmla="*/ 5095293 w 7546393"/>
              <a:gd name="connsiteY6" fmla="*/ 43014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076493 w 7546393"/>
              <a:gd name="connsiteY2" fmla="*/ 440619 h 6904919"/>
              <a:gd name="connsiteX3" fmla="*/ 7470193 w 7546393"/>
              <a:gd name="connsiteY3" fmla="*/ 1164519 h 6904919"/>
              <a:gd name="connsiteX4" fmla="*/ 6098593 w 7546393"/>
              <a:gd name="connsiteY4" fmla="*/ 1685219 h 6904919"/>
              <a:gd name="connsiteX5" fmla="*/ 6136693 w 7546393"/>
              <a:gd name="connsiteY5" fmla="*/ 2561519 h 6904919"/>
              <a:gd name="connsiteX6" fmla="*/ 5095293 w 7546393"/>
              <a:gd name="connsiteY6" fmla="*/ 43014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076493 w 7546393"/>
              <a:gd name="connsiteY2" fmla="*/ 440619 h 6904919"/>
              <a:gd name="connsiteX3" fmla="*/ 7470193 w 7546393"/>
              <a:gd name="connsiteY3" fmla="*/ 1164519 h 6904919"/>
              <a:gd name="connsiteX4" fmla="*/ 6098593 w 7546393"/>
              <a:gd name="connsiteY4" fmla="*/ 1685219 h 6904919"/>
              <a:gd name="connsiteX5" fmla="*/ 6136693 w 7546393"/>
              <a:gd name="connsiteY5" fmla="*/ 2561519 h 6904919"/>
              <a:gd name="connsiteX6" fmla="*/ 5196893 w 7546393"/>
              <a:gd name="connsiteY6" fmla="*/ 3475919 h 6904919"/>
              <a:gd name="connsiteX7" fmla="*/ 4561893 w 7546393"/>
              <a:gd name="connsiteY7" fmla="*/ 5050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546393"/>
              <a:gd name="connsiteY0" fmla="*/ 0 h 6904919"/>
              <a:gd name="connsiteX1" fmla="*/ 7546393 w 7546393"/>
              <a:gd name="connsiteY1" fmla="*/ 25400 h 6904919"/>
              <a:gd name="connsiteX2" fmla="*/ 7076493 w 7546393"/>
              <a:gd name="connsiteY2" fmla="*/ 440619 h 6904919"/>
              <a:gd name="connsiteX3" fmla="*/ 7470193 w 7546393"/>
              <a:gd name="connsiteY3" fmla="*/ 1164519 h 6904919"/>
              <a:gd name="connsiteX4" fmla="*/ 6098593 w 7546393"/>
              <a:gd name="connsiteY4" fmla="*/ 1685219 h 6904919"/>
              <a:gd name="connsiteX5" fmla="*/ 6136693 w 7546393"/>
              <a:gd name="connsiteY5" fmla="*/ 2561519 h 6904919"/>
              <a:gd name="connsiteX6" fmla="*/ 5196893 w 7546393"/>
              <a:gd name="connsiteY6" fmla="*/ 3475919 h 6904919"/>
              <a:gd name="connsiteX7" fmla="*/ 5666793 w 7546393"/>
              <a:gd name="connsiteY7" fmla="*/ 4034719 h 6904919"/>
              <a:gd name="connsiteX8" fmla="*/ 4663493 w 7546393"/>
              <a:gd name="connsiteY8" fmla="*/ 6015919 h 6904919"/>
              <a:gd name="connsiteX9" fmla="*/ 3774493 w 7546393"/>
              <a:gd name="connsiteY9" fmla="*/ 6396919 h 6904919"/>
              <a:gd name="connsiteX10" fmla="*/ 4917493 w 7546393"/>
              <a:gd name="connsiteY10" fmla="*/ 6904919 h 6904919"/>
              <a:gd name="connsiteX11" fmla="*/ 0 w 7546393"/>
              <a:gd name="connsiteY11" fmla="*/ 6892219 h 6904919"/>
              <a:gd name="connsiteX12" fmla="*/ 0 w 7546393"/>
              <a:gd name="connsiteY12" fmla="*/ 0 h 6904919"/>
              <a:gd name="connsiteX0" fmla="*/ 0 w 7470193"/>
              <a:gd name="connsiteY0" fmla="*/ 0 h 6904919"/>
              <a:gd name="connsiteX1" fmla="*/ 6870805 w 7470193"/>
              <a:gd name="connsiteY1" fmla="*/ 12700 h 6904919"/>
              <a:gd name="connsiteX2" fmla="*/ 7076493 w 7470193"/>
              <a:gd name="connsiteY2" fmla="*/ 440619 h 6904919"/>
              <a:gd name="connsiteX3" fmla="*/ 7470193 w 7470193"/>
              <a:gd name="connsiteY3" fmla="*/ 1164519 h 6904919"/>
              <a:gd name="connsiteX4" fmla="*/ 6098593 w 7470193"/>
              <a:gd name="connsiteY4" fmla="*/ 1685219 h 6904919"/>
              <a:gd name="connsiteX5" fmla="*/ 6136693 w 7470193"/>
              <a:gd name="connsiteY5" fmla="*/ 2561519 h 6904919"/>
              <a:gd name="connsiteX6" fmla="*/ 5196893 w 7470193"/>
              <a:gd name="connsiteY6" fmla="*/ 3475919 h 6904919"/>
              <a:gd name="connsiteX7" fmla="*/ 5666793 w 7470193"/>
              <a:gd name="connsiteY7" fmla="*/ 4034719 h 6904919"/>
              <a:gd name="connsiteX8" fmla="*/ 4663493 w 7470193"/>
              <a:gd name="connsiteY8" fmla="*/ 6015919 h 6904919"/>
              <a:gd name="connsiteX9" fmla="*/ 3774493 w 7470193"/>
              <a:gd name="connsiteY9" fmla="*/ 6396919 h 6904919"/>
              <a:gd name="connsiteX10" fmla="*/ 4917493 w 7470193"/>
              <a:gd name="connsiteY10" fmla="*/ 6904919 h 6904919"/>
              <a:gd name="connsiteX11" fmla="*/ 0 w 7470193"/>
              <a:gd name="connsiteY11" fmla="*/ 6892219 h 6904919"/>
              <a:gd name="connsiteX12" fmla="*/ 0 w 7470193"/>
              <a:gd name="connsiteY12" fmla="*/ 0 h 6904919"/>
              <a:gd name="connsiteX0" fmla="*/ 0 w 7470193"/>
              <a:gd name="connsiteY0" fmla="*/ 0 h 6904919"/>
              <a:gd name="connsiteX1" fmla="*/ 6870805 w 7470193"/>
              <a:gd name="connsiteY1" fmla="*/ 12700 h 6904919"/>
              <a:gd name="connsiteX2" fmla="*/ 6543135 w 7470193"/>
              <a:gd name="connsiteY2" fmla="*/ 745419 h 6904919"/>
              <a:gd name="connsiteX3" fmla="*/ 7470193 w 7470193"/>
              <a:gd name="connsiteY3" fmla="*/ 1164519 h 6904919"/>
              <a:gd name="connsiteX4" fmla="*/ 6098593 w 7470193"/>
              <a:gd name="connsiteY4" fmla="*/ 1685219 h 6904919"/>
              <a:gd name="connsiteX5" fmla="*/ 6136693 w 7470193"/>
              <a:gd name="connsiteY5" fmla="*/ 2561519 h 6904919"/>
              <a:gd name="connsiteX6" fmla="*/ 5196893 w 7470193"/>
              <a:gd name="connsiteY6" fmla="*/ 3475919 h 6904919"/>
              <a:gd name="connsiteX7" fmla="*/ 5666793 w 7470193"/>
              <a:gd name="connsiteY7" fmla="*/ 4034719 h 6904919"/>
              <a:gd name="connsiteX8" fmla="*/ 4663493 w 7470193"/>
              <a:gd name="connsiteY8" fmla="*/ 6015919 h 6904919"/>
              <a:gd name="connsiteX9" fmla="*/ 3774493 w 7470193"/>
              <a:gd name="connsiteY9" fmla="*/ 6396919 h 6904919"/>
              <a:gd name="connsiteX10" fmla="*/ 4917493 w 7470193"/>
              <a:gd name="connsiteY10" fmla="*/ 6904919 h 6904919"/>
              <a:gd name="connsiteX11" fmla="*/ 0 w 7470193"/>
              <a:gd name="connsiteY11" fmla="*/ 6892219 h 6904919"/>
              <a:gd name="connsiteX12" fmla="*/ 0 w 7470193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6098593 w 6870805"/>
              <a:gd name="connsiteY4" fmla="*/ 1685219 h 6904919"/>
              <a:gd name="connsiteX5" fmla="*/ 6136693 w 6870805"/>
              <a:gd name="connsiteY5" fmla="*/ 2561519 h 6904919"/>
              <a:gd name="connsiteX6" fmla="*/ 5196893 w 6870805"/>
              <a:gd name="connsiteY6" fmla="*/ 3475919 h 6904919"/>
              <a:gd name="connsiteX7" fmla="*/ 5666793 w 6870805"/>
              <a:gd name="connsiteY7" fmla="*/ 4034719 h 6904919"/>
              <a:gd name="connsiteX8" fmla="*/ 4663493 w 6870805"/>
              <a:gd name="connsiteY8" fmla="*/ 6015919 h 6904919"/>
              <a:gd name="connsiteX9" fmla="*/ 3774493 w 6870805"/>
              <a:gd name="connsiteY9" fmla="*/ 6396919 h 6904919"/>
              <a:gd name="connsiteX10" fmla="*/ 49174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6136693 w 6870805"/>
              <a:gd name="connsiteY5" fmla="*/ 2561519 h 6904919"/>
              <a:gd name="connsiteX6" fmla="*/ 5196893 w 6870805"/>
              <a:gd name="connsiteY6" fmla="*/ 3475919 h 6904919"/>
              <a:gd name="connsiteX7" fmla="*/ 5666793 w 6870805"/>
              <a:gd name="connsiteY7" fmla="*/ 4034719 h 6904919"/>
              <a:gd name="connsiteX8" fmla="*/ 4663493 w 6870805"/>
              <a:gd name="connsiteY8" fmla="*/ 6015919 h 6904919"/>
              <a:gd name="connsiteX9" fmla="*/ 3774493 w 6870805"/>
              <a:gd name="connsiteY9" fmla="*/ 6396919 h 6904919"/>
              <a:gd name="connsiteX10" fmla="*/ 49174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666793 w 6870805"/>
              <a:gd name="connsiteY7" fmla="*/ 4034719 h 6904919"/>
              <a:gd name="connsiteX8" fmla="*/ 4663493 w 6870805"/>
              <a:gd name="connsiteY8" fmla="*/ 6015919 h 6904919"/>
              <a:gd name="connsiteX9" fmla="*/ 3774493 w 6870805"/>
              <a:gd name="connsiteY9" fmla="*/ 6396919 h 6904919"/>
              <a:gd name="connsiteX10" fmla="*/ 49174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714203 w 6870805"/>
              <a:gd name="connsiteY7" fmla="*/ 4339519 h 6904919"/>
              <a:gd name="connsiteX8" fmla="*/ 4663493 w 6870805"/>
              <a:gd name="connsiteY8" fmla="*/ 6015919 h 6904919"/>
              <a:gd name="connsiteX9" fmla="*/ 3774493 w 6870805"/>
              <a:gd name="connsiteY9" fmla="*/ 6396919 h 6904919"/>
              <a:gd name="connsiteX10" fmla="*/ 49174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714203 w 6870805"/>
              <a:gd name="connsiteY7" fmla="*/ 4339519 h 6904919"/>
              <a:gd name="connsiteX8" fmla="*/ 4734608 w 6870805"/>
              <a:gd name="connsiteY8" fmla="*/ 4720519 h 6904919"/>
              <a:gd name="connsiteX9" fmla="*/ 3774493 w 6870805"/>
              <a:gd name="connsiteY9" fmla="*/ 6396919 h 6904919"/>
              <a:gd name="connsiteX10" fmla="*/ 49174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714203 w 6870805"/>
              <a:gd name="connsiteY7" fmla="*/ 4339519 h 6904919"/>
              <a:gd name="connsiteX8" fmla="*/ 4734608 w 6870805"/>
              <a:gd name="connsiteY8" fmla="*/ 4720519 h 6904919"/>
              <a:gd name="connsiteX9" fmla="*/ 4841211 w 6870805"/>
              <a:gd name="connsiteY9" fmla="*/ 5292019 h 6904919"/>
              <a:gd name="connsiteX10" fmla="*/ 49174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714203 w 6870805"/>
              <a:gd name="connsiteY7" fmla="*/ 4339519 h 6904919"/>
              <a:gd name="connsiteX8" fmla="*/ 4734608 w 6870805"/>
              <a:gd name="connsiteY8" fmla="*/ 4720519 h 6904919"/>
              <a:gd name="connsiteX9" fmla="*/ 4841211 w 6870805"/>
              <a:gd name="connsiteY9" fmla="*/ 5292019 h 6904919"/>
              <a:gd name="connsiteX10" fmla="*/ 4873767 w 6870805"/>
              <a:gd name="connsiteY10" fmla="*/ 6130219 h 6904919"/>
              <a:gd name="connsiteX11" fmla="*/ 4917493 w 6870805"/>
              <a:gd name="connsiteY11" fmla="*/ 6904919 h 6904919"/>
              <a:gd name="connsiteX12" fmla="*/ 0 w 6870805"/>
              <a:gd name="connsiteY12" fmla="*/ 6892219 h 6904919"/>
              <a:gd name="connsiteX13" fmla="*/ 0 w 6870805"/>
              <a:gd name="connsiteY13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714203 w 6870805"/>
              <a:gd name="connsiteY7" fmla="*/ 4339519 h 6904919"/>
              <a:gd name="connsiteX8" fmla="*/ 4734608 w 6870805"/>
              <a:gd name="connsiteY8" fmla="*/ 4720519 h 6904919"/>
              <a:gd name="connsiteX9" fmla="*/ 4841211 w 6870805"/>
              <a:gd name="connsiteY9" fmla="*/ 5292019 h 6904919"/>
              <a:gd name="connsiteX10" fmla="*/ 4186327 w 6870805"/>
              <a:gd name="connsiteY10" fmla="*/ 5952419 h 6904919"/>
              <a:gd name="connsiteX11" fmla="*/ 4917493 w 6870805"/>
              <a:gd name="connsiteY11" fmla="*/ 6904919 h 6904919"/>
              <a:gd name="connsiteX12" fmla="*/ 0 w 6870805"/>
              <a:gd name="connsiteY12" fmla="*/ 6892219 h 6904919"/>
              <a:gd name="connsiteX13" fmla="*/ 0 w 6870805"/>
              <a:gd name="connsiteY13" fmla="*/ 0 h 6904919"/>
              <a:gd name="connsiteX0" fmla="*/ 0 w 6870805"/>
              <a:gd name="connsiteY0" fmla="*/ 0 h 6892219"/>
              <a:gd name="connsiteX1" fmla="*/ 6870805 w 6870805"/>
              <a:gd name="connsiteY1" fmla="*/ 12700 h 6892219"/>
              <a:gd name="connsiteX2" fmla="*/ 6543135 w 6870805"/>
              <a:gd name="connsiteY2" fmla="*/ 745419 h 6892219"/>
              <a:gd name="connsiteX3" fmla="*/ 6593113 w 6870805"/>
              <a:gd name="connsiteY3" fmla="*/ 1647119 h 6892219"/>
              <a:gd name="connsiteX4" fmla="*/ 5731168 w 6870805"/>
              <a:gd name="connsiteY4" fmla="*/ 2117019 h 6892219"/>
              <a:gd name="connsiteX5" fmla="*/ 5757416 w 6870805"/>
              <a:gd name="connsiteY5" fmla="*/ 2993319 h 6892219"/>
              <a:gd name="connsiteX6" fmla="*/ 5196893 w 6870805"/>
              <a:gd name="connsiteY6" fmla="*/ 3475919 h 6892219"/>
              <a:gd name="connsiteX7" fmla="*/ 5714203 w 6870805"/>
              <a:gd name="connsiteY7" fmla="*/ 4339519 h 6892219"/>
              <a:gd name="connsiteX8" fmla="*/ 4734608 w 6870805"/>
              <a:gd name="connsiteY8" fmla="*/ 4720519 h 6892219"/>
              <a:gd name="connsiteX9" fmla="*/ 4841211 w 6870805"/>
              <a:gd name="connsiteY9" fmla="*/ 5292019 h 6892219"/>
              <a:gd name="connsiteX10" fmla="*/ 4186327 w 6870805"/>
              <a:gd name="connsiteY10" fmla="*/ 5952419 h 6892219"/>
              <a:gd name="connsiteX11" fmla="*/ 4526363 w 6870805"/>
              <a:gd name="connsiteY11" fmla="*/ 6600119 h 6892219"/>
              <a:gd name="connsiteX12" fmla="*/ 0 w 6870805"/>
              <a:gd name="connsiteY12" fmla="*/ 6892219 h 6892219"/>
              <a:gd name="connsiteX13" fmla="*/ 0 w 6870805"/>
              <a:gd name="connsiteY13" fmla="*/ 0 h 6892219"/>
              <a:gd name="connsiteX0" fmla="*/ 0 w 6870805"/>
              <a:gd name="connsiteY0" fmla="*/ 0 h 6892219"/>
              <a:gd name="connsiteX1" fmla="*/ 6870805 w 6870805"/>
              <a:gd name="connsiteY1" fmla="*/ 12700 h 6892219"/>
              <a:gd name="connsiteX2" fmla="*/ 6543135 w 6870805"/>
              <a:gd name="connsiteY2" fmla="*/ 745419 h 6892219"/>
              <a:gd name="connsiteX3" fmla="*/ 6593113 w 6870805"/>
              <a:gd name="connsiteY3" fmla="*/ 1647119 h 6892219"/>
              <a:gd name="connsiteX4" fmla="*/ 5731168 w 6870805"/>
              <a:gd name="connsiteY4" fmla="*/ 2117019 h 6892219"/>
              <a:gd name="connsiteX5" fmla="*/ 5757416 w 6870805"/>
              <a:gd name="connsiteY5" fmla="*/ 2993319 h 6892219"/>
              <a:gd name="connsiteX6" fmla="*/ 5196893 w 6870805"/>
              <a:gd name="connsiteY6" fmla="*/ 3475919 h 6892219"/>
              <a:gd name="connsiteX7" fmla="*/ 5714203 w 6870805"/>
              <a:gd name="connsiteY7" fmla="*/ 4339519 h 6892219"/>
              <a:gd name="connsiteX8" fmla="*/ 4734608 w 6870805"/>
              <a:gd name="connsiteY8" fmla="*/ 4720519 h 6892219"/>
              <a:gd name="connsiteX9" fmla="*/ 4841211 w 6870805"/>
              <a:gd name="connsiteY9" fmla="*/ 5292019 h 6892219"/>
              <a:gd name="connsiteX10" fmla="*/ 4186327 w 6870805"/>
              <a:gd name="connsiteY10" fmla="*/ 5952419 h 6892219"/>
              <a:gd name="connsiteX11" fmla="*/ 4526363 w 6870805"/>
              <a:gd name="connsiteY11" fmla="*/ 6600119 h 6892219"/>
              <a:gd name="connsiteX12" fmla="*/ 4091507 w 6870805"/>
              <a:gd name="connsiteY12" fmla="*/ 6600119 h 6892219"/>
              <a:gd name="connsiteX13" fmla="*/ 0 w 6870805"/>
              <a:gd name="connsiteY13" fmla="*/ 6892219 h 6892219"/>
              <a:gd name="connsiteX14" fmla="*/ 0 w 6870805"/>
              <a:gd name="connsiteY14" fmla="*/ 0 h 68922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714203 w 6870805"/>
              <a:gd name="connsiteY7" fmla="*/ 4339519 h 6904919"/>
              <a:gd name="connsiteX8" fmla="*/ 4734608 w 6870805"/>
              <a:gd name="connsiteY8" fmla="*/ 4720519 h 6904919"/>
              <a:gd name="connsiteX9" fmla="*/ 4841211 w 6870805"/>
              <a:gd name="connsiteY9" fmla="*/ 5292019 h 6904919"/>
              <a:gd name="connsiteX10" fmla="*/ 4186327 w 6870805"/>
              <a:gd name="connsiteY10" fmla="*/ 5952419 h 6904919"/>
              <a:gd name="connsiteX11" fmla="*/ 4526363 w 6870805"/>
              <a:gd name="connsiteY11" fmla="*/ 6600119 h 6904919"/>
              <a:gd name="connsiteX12" fmla="*/ 4020393 w 6870805"/>
              <a:gd name="connsiteY12" fmla="*/ 6904919 h 6904919"/>
              <a:gd name="connsiteX13" fmla="*/ 0 w 6870805"/>
              <a:gd name="connsiteY13" fmla="*/ 6892219 h 6904919"/>
              <a:gd name="connsiteX14" fmla="*/ 0 w 6870805"/>
              <a:gd name="connsiteY14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417893 w 6870805"/>
              <a:gd name="connsiteY7" fmla="*/ 4326819 h 6904919"/>
              <a:gd name="connsiteX8" fmla="*/ 4734608 w 6870805"/>
              <a:gd name="connsiteY8" fmla="*/ 4720519 h 6904919"/>
              <a:gd name="connsiteX9" fmla="*/ 4841211 w 6870805"/>
              <a:gd name="connsiteY9" fmla="*/ 5292019 h 6904919"/>
              <a:gd name="connsiteX10" fmla="*/ 4186327 w 6870805"/>
              <a:gd name="connsiteY10" fmla="*/ 5952419 h 6904919"/>
              <a:gd name="connsiteX11" fmla="*/ 4526363 w 6870805"/>
              <a:gd name="connsiteY11" fmla="*/ 6600119 h 6904919"/>
              <a:gd name="connsiteX12" fmla="*/ 4020393 w 6870805"/>
              <a:gd name="connsiteY12" fmla="*/ 6904919 h 6904919"/>
              <a:gd name="connsiteX13" fmla="*/ 0 w 6870805"/>
              <a:gd name="connsiteY13" fmla="*/ 6892219 h 6904919"/>
              <a:gd name="connsiteX14" fmla="*/ 0 w 6870805"/>
              <a:gd name="connsiteY14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31168 w 6870805"/>
              <a:gd name="connsiteY4" fmla="*/ 2117019 h 6904919"/>
              <a:gd name="connsiteX5" fmla="*/ 5757416 w 6870805"/>
              <a:gd name="connsiteY5" fmla="*/ 2993319 h 6904919"/>
              <a:gd name="connsiteX6" fmla="*/ 5196893 w 6870805"/>
              <a:gd name="connsiteY6" fmla="*/ 3475919 h 6904919"/>
              <a:gd name="connsiteX7" fmla="*/ 5417893 w 6870805"/>
              <a:gd name="connsiteY7" fmla="*/ 4326819 h 6904919"/>
              <a:gd name="connsiteX8" fmla="*/ 4734608 w 6870805"/>
              <a:gd name="connsiteY8" fmla="*/ 4720519 h 6904919"/>
              <a:gd name="connsiteX9" fmla="*/ 4841211 w 6870805"/>
              <a:gd name="connsiteY9" fmla="*/ 5292019 h 6904919"/>
              <a:gd name="connsiteX10" fmla="*/ 4186327 w 6870805"/>
              <a:gd name="connsiteY10" fmla="*/ 5952419 h 6904919"/>
              <a:gd name="connsiteX11" fmla="*/ 4526363 w 6870805"/>
              <a:gd name="connsiteY11" fmla="*/ 6600119 h 6904919"/>
              <a:gd name="connsiteX12" fmla="*/ 4020393 w 6870805"/>
              <a:gd name="connsiteY12" fmla="*/ 6904919 h 6904919"/>
              <a:gd name="connsiteX13" fmla="*/ 0 w 6870805"/>
              <a:gd name="connsiteY13" fmla="*/ 6892219 h 6904919"/>
              <a:gd name="connsiteX14" fmla="*/ 0 w 6870805"/>
              <a:gd name="connsiteY14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6593113 w 6870805"/>
              <a:gd name="connsiteY3" fmla="*/ 1647119 h 6904919"/>
              <a:gd name="connsiteX4" fmla="*/ 5757416 w 6870805"/>
              <a:gd name="connsiteY4" fmla="*/ 2993319 h 6904919"/>
              <a:gd name="connsiteX5" fmla="*/ 5196893 w 6870805"/>
              <a:gd name="connsiteY5" fmla="*/ 3475919 h 6904919"/>
              <a:gd name="connsiteX6" fmla="*/ 5417893 w 6870805"/>
              <a:gd name="connsiteY6" fmla="*/ 4326819 h 6904919"/>
              <a:gd name="connsiteX7" fmla="*/ 4734608 w 6870805"/>
              <a:gd name="connsiteY7" fmla="*/ 4720519 h 6904919"/>
              <a:gd name="connsiteX8" fmla="*/ 4841211 w 6870805"/>
              <a:gd name="connsiteY8" fmla="*/ 5292019 h 6904919"/>
              <a:gd name="connsiteX9" fmla="*/ 4186327 w 6870805"/>
              <a:gd name="connsiteY9" fmla="*/ 5952419 h 6904919"/>
              <a:gd name="connsiteX10" fmla="*/ 4526363 w 6870805"/>
              <a:gd name="connsiteY10" fmla="*/ 6600119 h 6904919"/>
              <a:gd name="connsiteX11" fmla="*/ 4020393 w 6870805"/>
              <a:gd name="connsiteY11" fmla="*/ 6904919 h 6904919"/>
              <a:gd name="connsiteX12" fmla="*/ 0 w 6870805"/>
              <a:gd name="connsiteY12" fmla="*/ 6892219 h 6904919"/>
              <a:gd name="connsiteX13" fmla="*/ 0 w 6870805"/>
              <a:gd name="connsiteY13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6543135 w 6870805"/>
              <a:gd name="connsiteY2" fmla="*/ 745419 h 6904919"/>
              <a:gd name="connsiteX3" fmla="*/ 5757416 w 6870805"/>
              <a:gd name="connsiteY3" fmla="*/ 2993319 h 6904919"/>
              <a:gd name="connsiteX4" fmla="*/ 5196893 w 6870805"/>
              <a:gd name="connsiteY4" fmla="*/ 3475919 h 6904919"/>
              <a:gd name="connsiteX5" fmla="*/ 5417893 w 6870805"/>
              <a:gd name="connsiteY5" fmla="*/ 4326819 h 6904919"/>
              <a:gd name="connsiteX6" fmla="*/ 4734608 w 6870805"/>
              <a:gd name="connsiteY6" fmla="*/ 4720519 h 6904919"/>
              <a:gd name="connsiteX7" fmla="*/ 4841211 w 6870805"/>
              <a:gd name="connsiteY7" fmla="*/ 5292019 h 6904919"/>
              <a:gd name="connsiteX8" fmla="*/ 4186327 w 6870805"/>
              <a:gd name="connsiteY8" fmla="*/ 5952419 h 6904919"/>
              <a:gd name="connsiteX9" fmla="*/ 4526363 w 6870805"/>
              <a:gd name="connsiteY9" fmla="*/ 6600119 h 6904919"/>
              <a:gd name="connsiteX10" fmla="*/ 4020393 w 6870805"/>
              <a:gd name="connsiteY10" fmla="*/ 6904919 h 6904919"/>
              <a:gd name="connsiteX11" fmla="*/ 0 w 6870805"/>
              <a:gd name="connsiteY11" fmla="*/ 6892219 h 6904919"/>
              <a:gd name="connsiteX12" fmla="*/ 0 w 6870805"/>
              <a:gd name="connsiteY12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5757416 w 6870805"/>
              <a:gd name="connsiteY2" fmla="*/ 2993319 h 6904919"/>
              <a:gd name="connsiteX3" fmla="*/ 5196893 w 6870805"/>
              <a:gd name="connsiteY3" fmla="*/ 3475919 h 6904919"/>
              <a:gd name="connsiteX4" fmla="*/ 5417893 w 6870805"/>
              <a:gd name="connsiteY4" fmla="*/ 4326819 h 6904919"/>
              <a:gd name="connsiteX5" fmla="*/ 4734608 w 6870805"/>
              <a:gd name="connsiteY5" fmla="*/ 4720519 h 6904919"/>
              <a:gd name="connsiteX6" fmla="*/ 4841211 w 6870805"/>
              <a:gd name="connsiteY6" fmla="*/ 5292019 h 6904919"/>
              <a:gd name="connsiteX7" fmla="*/ 4186327 w 6870805"/>
              <a:gd name="connsiteY7" fmla="*/ 5952419 h 6904919"/>
              <a:gd name="connsiteX8" fmla="*/ 4526363 w 6870805"/>
              <a:gd name="connsiteY8" fmla="*/ 6600119 h 6904919"/>
              <a:gd name="connsiteX9" fmla="*/ 4020393 w 6870805"/>
              <a:gd name="connsiteY9" fmla="*/ 6904919 h 6904919"/>
              <a:gd name="connsiteX10" fmla="*/ 0 w 6870805"/>
              <a:gd name="connsiteY10" fmla="*/ 6892219 h 6904919"/>
              <a:gd name="connsiteX11" fmla="*/ 0 w 6870805"/>
              <a:gd name="connsiteY11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5196893 w 6870805"/>
              <a:gd name="connsiteY2" fmla="*/ 3475919 h 6904919"/>
              <a:gd name="connsiteX3" fmla="*/ 5417893 w 6870805"/>
              <a:gd name="connsiteY3" fmla="*/ 4326819 h 6904919"/>
              <a:gd name="connsiteX4" fmla="*/ 4734608 w 6870805"/>
              <a:gd name="connsiteY4" fmla="*/ 4720519 h 6904919"/>
              <a:gd name="connsiteX5" fmla="*/ 4841211 w 6870805"/>
              <a:gd name="connsiteY5" fmla="*/ 5292019 h 6904919"/>
              <a:gd name="connsiteX6" fmla="*/ 4186327 w 6870805"/>
              <a:gd name="connsiteY6" fmla="*/ 5952419 h 6904919"/>
              <a:gd name="connsiteX7" fmla="*/ 4526363 w 6870805"/>
              <a:gd name="connsiteY7" fmla="*/ 6600119 h 6904919"/>
              <a:gd name="connsiteX8" fmla="*/ 4020393 w 6870805"/>
              <a:gd name="connsiteY8" fmla="*/ 6904919 h 6904919"/>
              <a:gd name="connsiteX9" fmla="*/ 0 w 6870805"/>
              <a:gd name="connsiteY9" fmla="*/ 6892219 h 6904919"/>
              <a:gd name="connsiteX10" fmla="*/ 0 w 6870805"/>
              <a:gd name="connsiteY10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5417893 w 6870805"/>
              <a:gd name="connsiteY2" fmla="*/ 4326819 h 6904919"/>
              <a:gd name="connsiteX3" fmla="*/ 4734608 w 6870805"/>
              <a:gd name="connsiteY3" fmla="*/ 4720519 h 6904919"/>
              <a:gd name="connsiteX4" fmla="*/ 4841211 w 6870805"/>
              <a:gd name="connsiteY4" fmla="*/ 5292019 h 6904919"/>
              <a:gd name="connsiteX5" fmla="*/ 4186327 w 6870805"/>
              <a:gd name="connsiteY5" fmla="*/ 5952419 h 6904919"/>
              <a:gd name="connsiteX6" fmla="*/ 4526363 w 6870805"/>
              <a:gd name="connsiteY6" fmla="*/ 6600119 h 6904919"/>
              <a:gd name="connsiteX7" fmla="*/ 4020393 w 6870805"/>
              <a:gd name="connsiteY7" fmla="*/ 6904919 h 6904919"/>
              <a:gd name="connsiteX8" fmla="*/ 0 w 6870805"/>
              <a:gd name="connsiteY8" fmla="*/ 6892219 h 6904919"/>
              <a:gd name="connsiteX9" fmla="*/ 0 w 6870805"/>
              <a:gd name="connsiteY9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4734608 w 6870805"/>
              <a:gd name="connsiteY2" fmla="*/ 4720519 h 6904919"/>
              <a:gd name="connsiteX3" fmla="*/ 4841211 w 6870805"/>
              <a:gd name="connsiteY3" fmla="*/ 5292019 h 6904919"/>
              <a:gd name="connsiteX4" fmla="*/ 4186327 w 6870805"/>
              <a:gd name="connsiteY4" fmla="*/ 5952419 h 6904919"/>
              <a:gd name="connsiteX5" fmla="*/ 4526363 w 6870805"/>
              <a:gd name="connsiteY5" fmla="*/ 6600119 h 6904919"/>
              <a:gd name="connsiteX6" fmla="*/ 4020393 w 6870805"/>
              <a:gd name="connsiteY6" fmla="*/ 6904919 h 6904919"/>
              <a:gd name="connsiteX7" fmla="*/ 0 w 6870805"/>
              <a:gd name="connsiteY7" fmla="*/ 6892219 h 6904919"/>
              <a:gd name="connsiteX8" fmla="*/ 0 w 6870805"/>
              <a:gd name="connsiteY8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4841211 w 6870805"/>
              <a:gd name="connsiteY2" fmla="*/ 5292019 h 6904919"/>
              <a:gd name="connsiteX3" fmla="*/ 4186327 w 6870805"/>
              <a:gd name="connsiteY3" fmla="*/ 5952419 h 6904919"/>
              <a:gd name="connsiteX4" fmla="*/ 4526363 w 6870805"/>
              <a:gd name="connsiteY4" fmla="*/ 6600119 h 6904919"/>
              <a:gd name="connsiteX5" fmla="*/ 4020393 w 6870805"/>
              <a:gd name="connsiteY5" fmla="*/ 6904919 h 6904919"/>
              <a:gd name="connsiteX6" fmla="*/ 0 w 6870805"/>
              <a:gd name="connsiteY6" fmla="*/ 6892219 h 6904919"/>
              <a:gd name="connsiteX7" fmla="*/ 0 w 6870805"/>
              <a:gd name="connsiteY7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4841211 w 6870805"/>
              <a:gd name="connsiteY2" fmla="*/ 5292019 h 6904919"/>
              <a:gd name="connsiteX3" fmla="*/ 4186327 w 6870805"/>
              <a:gd name="connsiteY3" fmla="*/ 5952419 h 6904919"/>
              <a:gd name="connsiteX4" fmla="*/ 4526363 w 6870805"/>
              <a:gd name="connsiteY4" fmla="*/ 6600119 h 6904919"/>
              <a:gd name="connsiteX5" fmla="*/ 4020393 w 6870805"/>
              <a:gd name="connsiteY5" fmla="*/ 6904919 h 6904919"/>
              <a:gd name="connsiteX6" fmla="*/ 0 w 6870805"/>
              <a:gd name="connsiteY6" fmla="*/ 6892219 h 6904919"/>
              <a:gd name="connsiteX7" fmla="*/ 0 w 6870805"/>
              <a:gd name="connsiteY7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4186327 w 6870805"/>
              <a:gd name="connsiteY2" fmla="*/ 5952419 h 6904919"/>
              <a:gd name="connsiteX3" fmla="*/ 4526363 w 6870805"/>
              <a:gd name="connsiteY3" fmla="*/ 6600119 h 6904919"/>
              <a:gd name="connsiteX4" fmla="*/ 4020393 w 6870805"/>
              <a:gd name="connsiteY4" fmla="*/ 6904919 h 6904919"/>
              <a:gd name="connsiteX5" fmla="*/ 0 w 6870805"/>
              <a:gd name="connsiteY5" fmla="*/ 6892219 h 6904919"/>
              <a:gd name="connsiteX6" fmla="*/ 0 w 6870805"/>
              <a:gd name="connsiteY6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4526363 w 6870805"/>
              <a:gd name="connsiteY2" fmla="*/ 6600119 h 6904919"/>
              <a:gd name="connsiteX3" fmla="*/ 4020393 w 6870805"/>
              <a:gd name="connsiteY3" fmla="*/ 6904919 h 6904919"/>
              <a:gd name="connsiteX4" fmla="*/ 0 w 6870805"/>
              <a:gd name="connsiteY4" fmla="*/ 6892219 h 6904919"/>
              <a:gd name="connsiteX5" fmla="*/ 0 w 6870805"/>
              <a:gd name="connsiteY5" fmla="*/ 0 h 6904919"/>
              <a:gd name="connsiteX0" fmla="*/ 0 w 6870805"/>
              <a:gd name="connsiteY0" fmla="*/ 0 h 6904919"/>
              <a:gd name="connsiteX1" fmla="*/ 6870805 w 6870805"/>
              <a:gd name="connsiteY1" fmla="*/ 12700 h 6904919"/>
              <a:gd name="connsiteX2" fmla="*/ 4020393 w 6870805"/>
              <a:gd name="connsiteY2" fmla="*/ 6904919 h 6904919"/>
              <a:gd name="connsiteX3" fmla="*/ 0 w 6870805"/>
              <a:gd name="connsiteY3" fmla="*/ 6892219 h 6904919"/>
              <a:gd name="connsiteX4" fmla="*/ 0 w 6870805"/>
              <a:gd name="connsiteY4" fmla="*/ 0 h 69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805" h="6904919">
                <a:moveTo>
                  <a:pt x="0" y="0"/>
                </a:moveTo>
                <a:lnTo>
                  <a:pt x="6870805" y="12700"/>
                </a:lnTo>
                <a:lnTo>
                  <a:pt x="4020393" y="6904919"/>
                </a:lnTo>
                <a:lnTo>
                  <a:pt x="0" y="6892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7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19" y="1244004"/>
            <a:ext cx="4598657" cy="40884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37592" y="3451184"/>
            <a:ext cx="2232071" cy="2086754"/>
            <a:chOff x="4126404" y="1172004"/>
            <a:chExt cx="3629688" cy="33933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26404" y="1172004"/>
              <a:ext cx="3629688" cy="33933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965" y="2974918"/>
              <a:ext cx="822736" cy="122643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5"/>
          <a:stretch/>
        </p:blipFill>
        <p:spPr>
          <a:xfrm flipH="1">
            <a:off x="6121220" y="2014217"/>
            <a:ext cx="2997026" cy="4856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" y="1579671"/>
            <a:ext cx="2125556" cy="24688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4"/>
          <a:stretch/>
        </p:blipFill>
        <p:spPr>
          <a:xfrm>
            <a:off x="303582" y="1787660"/>
            <a:ext cx="1610093" cy="1929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81"/>
          <a:stretch/>
        </p:blipFill>
        <p:spPr>
          <a:xfrm>
            <a:off x="979624" y="2131123"/>
            <a:ext cx="3201106" cy="47268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05094" y="5550816"/>
            <a:ext cx="476707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endParaRPr lang="en-CA" sz="7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FDAEF3-A145-4E3C-B646-6EAC83BAAF17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4E138C-970D-47C5-8A1C-327339FF4D48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826B8B-AB3D-47FE-B624-C71F8ED9C3A4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5" name="Flowchart: Data 9">
                <a:extLst>
                  <a:ext uri="{FF2B5EF4-FFF2-40B4-BE49-F238E27FC236}">
                    <a16:creationId xmlns:a16="http://schemas.microsoft.com/office/drawing/2014/main" id="{4E174F55-1623-4908-825E-B0CD4B3D3F1C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D68C75F-0B8A-4B1C-97F4-92C7A0B1C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466CC5-6D2A-4978-92B9-21EC6AC67146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0138E0-FDF4-41B0-99EF-9F372E361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6151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5862" y="3756408"/>
            <a:ext cx="2431736" cy="2431736"/>
            <a:chOff x="1343396" y="2902689"/>
            <a:chExt cx="1956391" cy="195639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32000" endPos="35000" dist="190500" dir="5400000" sy="-100000" algn="bl" rotWithShape="0"/>
          </a:effectLst>
        </p:grpSpPr>
        <p:sp>
          <p:nvSpPr>
            <p:cNvPr id="4" name="Oval 3"/>
            <p:cNvSpPr/>
            <p:nvPr/>
          </p:nvSpPr>
          <p:spPr>
            <a:xfrm>
              <a:off x="1343396" y="2902689"/>
              <a:ext cx="1956391" cy="1956391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954" y="3100726"/>
              <a:ext cx="1483273" cy="13696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948340" y="2028867"/>
            <a:ext cx="1713794" cy="1713794"/>
            <a:chOff x="4822902" y="2638913"/>
            <a:chExt cx="1956391" cy="19563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37000" endPos="92000" dist="114300" dir="5400000" sy="-100000" algn="bl" rotWithShape="0"/>
          </a:effectLst>
        </p:grpSpPr>
        <p:sp>
          <p:nvSpPr>
            <p:cNvPr id="38" name="Oval 37"/>
            <p:cNvSpPr/>
            <p:nvPr/>
          </p:nvSpPr>
          <p:spPr>
            <a:xfrm>
              <a:off x="4822902" y="2638913"/>
              <a:ext cx="1956391" cy="195639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22" y="2930842"/>
              <a:ext cx="1234186" cy="1396808"/>
            </a:xfrm>
            <a:prstGeom prst="rect">
              <a:avLst/>
            </a:prstGeom>
          </p:spPr>
        </p:pic>
      </p:grpSp>
      <p:cxnSp>
        <p:nvCxnSpPr>
          <p:cNvPr id="31" name="Curved Connector 30"/>
          <p:cNvCxnSpPr>
            <a:stCxn id="4" idx="6"/>
            <a:endCxn id="38" idx="2"/>
          </p:cNvCxnSpPr>
          <p:nvPr/>
        </p:nvCxnSpPr>
        <p:spPr>
          <a:xfrm flipV="1">
            <a:off x="2967598" y="2885764"/>
            <a:ext cx="5980742" cy="2086512"/>
          </a:xfrm>
          <a:prstGeom prst="curvedConnector3">
            <a:avLst>
              <a:gd name="adj1" fmla="val 50000"/>
            </a:avLst>
          </a:prstGeom>
          <a:ln w="155575" cmpd="dbl">
            <a:gradFill flip="none" rotWithShape="1">
              <a:gsLst>
                <a:gs pos="0">
                  <a:srgbClr val="0070C0"/>
                </a:gs>
                <a:gs pos="41000">
                  <a:srgbClr val="87AC05"/>
                </a:gs>
                <a:gs pos="60000">
                  <a:srgbClr val="CDE358"/>
                </a:gs>
                <a:gs pos="100000">
                  <a:srgbClr val="FFC000"/>
                </a:gs>
              </a:gsLst>
              <a:lin ang="0" scaled="1"/>
              <a:tileRect/>
            </a:gra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78" y="2922334"/>
            <a:ext cx="1344949" cy="151177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686048" y="5321341"/>
            <a:ext cx="48526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D8ACE3-2F1D-4E80-98E7-DF2149AFD107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5F83C05-052B-4DE1-9381-9DD24B251A58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6F8FDD-0AD5-4A71-85A4-7CCAA024ACA2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5" name="Flowchart: Data 9">
                <a:extLst>
                  <a:ext uri="{FF2B5EF4-FFF2-40B4-BE49-F238E27FC236}">
                    <a16:creationId xmlns:a16="http://schemas.microsoft.com/office/drawing/2014/main" id="{C958714F-4D9E-44FD-ADC2-B4171D83BA53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C7F23BB-4E7A-4BD9-B79D-EEE56B104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C0E553-25D1-4D00-979C-6BEDB7A1D75F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CA4EB7-4F07-4192-9400-479F427A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824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r="4877"/>
          <a:stretch/>
        </p:blipFill>
        <p:spPr>
          <a:xfrm flipH="1">
            <a:off x="3962398" y="2628900"/>
            <a:ext cx="8270843" cy="42242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373143" y="3228686"/>
            <a:ext cx="697627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en-US" sz="115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0932" y="3933021"/>
            <a:ext cx="52020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CONFIDENTIALITY</a:t>
            </a:r>
            <a:endParaRPr lang="en-CA" sz="4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784686"/>
            <a:ext cx="54439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LEARNER PRIVACY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4D6B13-666E-4416-81DE-8823CE2916C2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4C07E9-4BEB-4A05-9C90-40ACC6C7A9D1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6497C3-6449-4099-B3A0-9603F1D5E023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6" name="Flowchart: Data 9">
                <a:extLst>
                  <a:ext uri="{FF2B5EF4-FFF2-40B4-BE49-F238E27FC236}">
                    <a16:creationId xmlns:a16="http://schemas.microsoft.com/office/drawing/2014/main" id="{B1E5E0C8-2D0B-4725-BB98-87157EFC7E58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26AA968-FE37-4CDE-9777-0E196BAB6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89D9FEF-DF53-4A5D-9172-D6C2FF81AC4E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B0D677-AA5B-4452-80A9-F432D2DDB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4265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2573" y="4447740"/>
            <a:ext cx="800219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en-US" sz="166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95689" y="5375812"/>
            <a:ext cx="4993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FACILITATORS</a:t>
            </a:r>
            <a:endParaRPr lang="en-CA" sz="5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53555" y="3770275"/>
            <a:ext cx="48782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1119610" y="1530626"/>
            <a:ext cx="2386319" cy="53671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6"/>
          <a:stretch/>
        </p:blipFill>
        <p:spPr>
          <a:xfrm>
            <a:off x="8485898" y="1329307"/>
            <a:ext cx="3172143" cy="55783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81"/>
          <a:stretch/>
        </p:blipFill>
        <p:spPr>
          <a:xfrm>
            <a:off x="8631337" y="3542742"/>
            <a:ext cx="3201095" cy="33450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047B2F-B0EF-42AF-9D64-AF93F106CC90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B1837A5-5F02-4CC2-82C0-65EFF0B224AC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1501A8-ED16-465B-9486-EAF0381382C1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5" name="Flowchart: Data 9">
                <a:extLst>
                  <a:ext uri="{FF2B5EF4-FFF2-40B4-BE49-F238E27FC236}">
                    <a16:creationId xmlns:a16="http://schemas.microsoft.com/office/drawing/2014/main" id="{5E1B3CDB-335A-4063-8231-94B68A1FF3BB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A295C97-ACF6-49D8-A065-2FD9AB172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CE230B0-9324-47C1-AE06-710E86BA082F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BA2F2F5-EE98-4548-9C23-BAACB100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287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05875" y="2087675"/>
            <a:ext cx="51090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LEARNER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62" y="3337714"/>
            <a:ext cx="6099349" cy="34308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6"/>
          <a:stretch/>
        </p:blipFill>
        <p:spPr>
          <a:xfrm>
            <a:off x="5361887" y="563463"/>
            <a:ext cx="8107144" cy="6294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35B4F9-E02F-45B8-87DF-86325AA03359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8A69DF-B5F9-48D1-AF5F-DFF938601681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644955-E41E-45D7-98B6-029F3F88E051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6" name="Flowchart: Data 9">
                <a:extLst>
                  <a:ext uri="{FF2B5EF4-FFF2-40B4-BE49-F238E27FC236}">
                    <a16:creationId xmlns:a16="http://schemas.microsoft.com/office/drawing/2014/main" id="{1CA01F05-8BE8-47A6-A07A-6678D4F52BE8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F804247-689C-4C73-B897-1D7A568A5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CA13A6-31C9-4A70-A1B4-A7C234BB789B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72BD7E-C2E4-4FE8-970A-7EC19525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27788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71" y="-139700"/>
            <a:ext cx="10932314" cy="7747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422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34458" y="2423994"/>
            <a:ext cx="462639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" y="3710731"/>
            <a:ext cx="4129098" cy="2819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8" r="83958" b="32292"/>
          <a:stretch/>
        </p:blipFill>
        <p:spPr>
          <a:xfrm>
            <a:off x="1664856" y="4354371"/>
            <a:ext cx="599865" cy="67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32292" r="67708" b="31458"/>
          <a:stretch/>
        </p:blipFill>
        <p:spPr>
          <a:xfrm>
            <a:off x="2018558" y="3908193"/>
            <a:ext cx="599865" cy="67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31458" r="50416" b="32292"/>
          <a:stretch/>
        </p:blipFill>
        <p:spPr>
          <a:xfrm>
            <a:off x="2336543" y="4412272"/>
            <a:ext cx="599865" cy="67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t="30416" r="33540" b="33334"/>
          <a:stretch/>
        </p:blipFill>
        <p:spPr>
          <a:xfrm>
            <a:off x="2679086" y="3421586"/>
            <a:ext cx="599865" cy="67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7" t="31042" r="16561" b="32708"/>
          <a:stretch/>
        </p:blipFill>
        <p:spPr>
          <a:xfrm>
            <a:off x="3069882" y="4015486"/>
            <a:ext cx="599865" cy="67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5" t="31042" r="-627" b="32708"/>
          <a:stretch/>
        </p:blipFill>
        <p:spPr>
          <a:xfrm>
            <a:off x="1168877" y="4095482"/>
            <a:ext cx="599865" cy="67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802E83-3D3B-4CC1-AFCD-1BE0AE041C40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6060CC-06E5-4764-A895-68F9D821C784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0B946C-159E-4524-AD3A-214CBFDE3D0C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6" name="Flowchart: Data 9">
                <a:extLst>
                  <a:ext uri="{FF2B5EF4-FFF2-40B4-BE49-F238E27FC236}">
                    <a16:creationId xmlns:a16="http://schemas.microsoft.com/office/drawing/2014/main" id="{EF086B50-B602-4165-9B43-215B3BF5F272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FA5EC9D-D87A-4478-8F37-DC9DB753F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F7B3E8A-7E71-49CF-9095-27CDBDBFFDD8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263B00-90BE-4C44-B57A-1AE39FB07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0564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021"/>
          <a:stretch/>
        </p:blipFill>
        <p:spPr>
          <a:xfrm>
            <a:off x="-13187" y="-38100"/>
            <a:ext cx="12218374" cy="6921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401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86100" y="78499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Laptop &amp;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Webcam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75557" y="2699258"/>
            <a:ext cx="1624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Snowball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Microphone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66064" y="4663743"/>
            <a:ext cx="1455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Additional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Monitor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89224" y="969657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Lighting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79102" y="2699258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Computers for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Moderators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17838" y="4663743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Learner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Guide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79833" y="784991"/>
            <a:ext cx="1305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In-Class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option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965758" y="2883924"/>
            <a:ext cx="184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Instructions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20952453">
            <a:off x="8116777" y="4656295"/>
            <a:ext cx="199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Ink Free" panose="03080402000500000000" pitchFamily="66" charset="0"/>
              </a:rPr>
              <a:t>Modify</a:t>
            </a:r>
          </a:p>
          <a:p>
            <a:pPr algn="ctr"/>
            <a:r>
              <a:rPr lang="en-US" sz="2400" b="1" dirty="0">
                <a:latin typeface="Ink Free" panose="03080402000500000000" pitchFamily="66" charset="0"/>
              </a:rPr>
              <a:t>Presentations</a:t>
            </a:r>
            <a:endParaRPr lang="en-CA" sz="2400" b="1" dirty="0">
              <a:latin typeface="Ink Free" panose="03080402000500000000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BD11F0-25FB-45BE-900B-00CFAFAD82DA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278BB4D-9CC1-4081-B682-40A604C06CE7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259C48-60EA-4E22-8B1E-05873AA0B592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5" name="Flowchart: Data 9">
                <a:extLst>
                  <a:ext uri="{FF2B5EF4-FFF2-40B4-BE49-F238E27FC236}">
                    <a16:creationId xmlns:a16="http://schemas.microsoft.com/office/drawing/2014/main" id="{A0364C03-BF84-4348-968D-9EF931098386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70754FE-8EDE-4B07-A656-DF793D4F5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AF01FDE-F276-4AF4-9FF9-A42A79871686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4CA45A-2DC3-49BA-B7B6-1E83D949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0957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33" b="7121"/>
          <a:stretch/>
        </p:blipFill>
        <p:spPr>
          <a:xfrm>
            <a:off x="-894" y="-38100"/>
            <a:ext cx="12193788" cy="6934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401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668852" y="1244004"/>
            <a:ext cx="4112340" cy="4970304"/>
            <a:chOff x="6831043" y="273179"/>
            <a:chExt cx="4112340" cy="497030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043" y="273179"/>
              <a:ext cx="3179618" cy="41148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764" y="1128683"/>
              <a:ext cx="3179619" cy="41148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2330538" y="1271679"/>
            <a:ext cx="4448835" cy="5004652"/>
            <a:chOff x="3419058" y="474563"/>
            <a:chExt cx="5088563" cy="57243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21" y="1169668"/>
              <a:ext cx="3886200" cy="50292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1299999"/>
              </a:camera>
              <a:lightRig rig="threePt" dir="t"/>
            </a:scene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521" y="1002707"/>
              <a:ext cx="3886200" cy="50292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921" y="835746"/>
              <a:ext cx="3886200" cy="50292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300000"/>
              </a:camera>
              <a:lightRig rig="threePt" dir="t"/>
            </a:scene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000" y="694185"/>
              <a:ext cx="3886200" cy="50292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600000"/>
              </a:camera>
              <a:lightRig rig="threePt" dir="t"/>
            </a:scene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379" y="578024"/>
              <a:ext cx="3886200" cy="50292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900000"/>
              </a:camera>
              <a:lightRig rig="threePt" dir="t"/>
            </a:scene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058" y="474563"/>
              <a:ext cx="3886200" cy="502920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1200000"/>
              </a:camera>
              <a:lightRig rig="threePt" dir="t"/>
            </a:scene3d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93BB42-1336-40AD-9F0A-F8AD08FA6D81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ED5ACA-BC78-44E1-B8EB-EACABFA3B671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A7C1CA7-C0CA-42DA-80A8-DC3B4D9CE100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33" name="Flowchart: Data 9">
                <a:extLst>
                  <a:ext uri="{FF2B5EF4-FFF2-40B4-BE49-F238E27FC236}">
                    <a16:creationId xmlns:a16="http://schemas.microsoft.com/office/drawing/2014/main" id="{8C1AAD82-E570-4768-9B07-A6FD3B0FF682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A247919-D085-40CA-9F76-D18E72325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4453734-1E2A-4EA3-8498-F8AC5311EDFE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3FC70A-7C1B-45B5-A575-5D87E261A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37404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7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529B2-C90D-4E97-8D4A-45D688455C4B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0CDF63-2ECB-49F4-BF65-BDEBB86A2F2C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E23EC2-2DA1-44CE-839E-6F64A89FCE2E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5" name="Flowchart: Data 9">
                <a:extLst>
                  <a:ext uri="{FF2B5EF4-FFF2-40B4-BE49-F238E27FC236}">
                    <a16:creationId xmlns:a16="http://schemas.microsoft.com/office/drawing/2014/main" id="{E5733754-CAB9-46AF-A46B-ED3C2243A6DF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361380B-061C-4F66-9B82-7CCC5F83B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E9E543-85AC-44EE-B872-7362489596BE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341F64-D97B-4405-9692-4612BEAC5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2227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3" y="-1658"/>
            <a:ext cx="12226008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15" name="Group 14"/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17" name="TextBox 16"/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8" name="Flowchart: Data 9"/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  <p:sp>
        <p:nvSpPr>
          <p:cNvPr id="21" name="TextBox 20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ticulate" panose="02000503040000020004" pitchFamily="2" charset="0"/>
              </a:rPr>
              <a:t>TIMELINE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ticulate" panose="02000503040000020004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3320" y="4496910"/>
            <a:ext cx="11522279" cy="475420"/>
            <a:chOff x="263320" y="3035858"/>
            <a:chExt cx="11522279" cy="4754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ounded Rectangle 3"/>
            <p:cNvSpPr/>
            <p:nvPr/>
          </p:nvSpPr>
          <p:spPr>
            <a:xfrm>
              <a:off x="263320" y="3035858"/>
              <a:ext cx="2392399" cy="4754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rgbClr val="2C6A75"/>
                </a:gs>
                <a:gs pos="15000">
                  <a:srgbClr val="2C6A75">
                    <a:alpha val="0"/>
                  </a:srgbClr>
                </a:gs>
                <a:gs pos="100000">
                  <a:srgbClr val="2C6A7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January</a:t>
              </a:r>
              <a:endParaRPr lang="en-CA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78322" y="3035858"/>
              <a:ext cx="1828800" cy="475420"/>
            </a:xfrm>
            <a:prstGeom prst="rect">
              <a:avLst/>
            </a:prstGeom>
            <a:solidFill>
              <a:srgbClr val="AD1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February</a:t>
              </a:r>
              <a:endParaRPr lang="en-CA" b="1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207122" y="3035858"/>
              <a:ext cx="1828800" cy="475420"/>
            </a:xfrm>
            <a:prstGeom prst="rect">
              <a:avLst/>
            </a:prstGeom>
            <a:solidFill>
              <a:srgbClr val="E06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March</a:t>
              </a:r>
              <a:endParaRPr lang="en-CA" b="1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35922" y="3035858"/>
              <a:ext cx="1828800" cy="475420"/>
            </a:xfrm>
            <a:prstGeom prst="rect">
              <a:avLst/>
            </a:prstGeom>
            <a:solidFill>
              <a:srgbClr val="53A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April</a:t>
              </a:r>
              <a:endParaRPr lang="en-CA" b="1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9447242" y="3035858"/>
              <a:ext cx="2338357" cy="47542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20615"/>
                </a:gs>
                <a:gs pos="50000">
                  <a:srgbClr val="C00000"/>
                </a:gs>
                <a:gs pos="85000">
                  <a:srgbClr val="C20615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June</a:t>
              </a:r>
              <a:endParaRPr lang="en-CA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64722" y="3035858"/>
              <a:ext cx="1828800" cy="475420"/>
            </a:xfrm>
            <a:prstGeom prst="rect">
              <a:avLst/>
            </a:prstGeom>
            <a:solidFill>
              <a:srgbClr val="2C6A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May</a:t>
              </a:r>
              <a:endParaRPr lang="en-CA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69476" y="3340690"/>
            <a:ext cx="458040" cy="1228516"/>
            <a:chOff x="180241" y="1849964"/>
            <a:chExt cx="458040" cy="1228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41" y="1849964"/>
              <a:ext cx="458040" cy="816937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09261" y="2666901"/>
              <a:ext cx="0" cy="411579"/>
            </a:xfrm>
            <a:prstGeom prst="line">
              <a:avLst/>
            </a:prstGeom>
            <a:ln>
              <a:prstDash val="sysDash"/>
              <a:tailEnd type="oval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12389" y="2348746"/>
            <a:ext cx="1791597" cy="873108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u="sng" dirty="0"/>
              <a:t>January 6</a:t>
            </a:r>
            <a:r>
              <a:rPr lang="en-US" sz="1400" i="1" u="sng" baseline="30000" dirty="0"/>
              <a:t>th</a:t>
            </a:r>
            <a:r>
              <a:rPr lang="en-US" sz="1400" i="1" u="sng" dirty="0"/>
              <a:t> 2020</a:t>
            </a:r>
          </a:p>
          <a:p>
            <a:pPr algn="ctr"/>
            <a:r>
              <a:rPr lang="en-US" sz="1400" dirty="0"/>
              <a:t>24 Recruits go to Ontario Police College</a:t>
            </a:r>
            <a:endParaRPr lang="en-CA" sz="14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5508190" y="3340690"/>
            <a:ext cx="458040" cy="1228516"/>
            <a:chOff x="180241" y="1849964"/>
            <a:chExt cx="458040" cy="1228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41" y="1849964"/>
              <a:ext cx="458040" cy="816937"/>
            </a:xfrm>
            <a:prstGeom prst="rect">
              <a:avLst/>
            </a:prstGeom>
          </p:spPr>
        </p:pic>
        <p:cxnSp>
          <p:nvCxnSpPr>
            <p:cNvPr id="53" name="Straight Connector 52"/>
            <p:cNvCxnSpPr/>
            <p:nvPr/>
          </p:nvCxnSpPr>
          <p:spPr>
            <a:xfrm>
              <a:off x="409261" y="2666901"/>
              <a:ext cx="0" cy="411579"/>
            </a:xfrm>
            <a:prstGeom prst="line">
              <a:avLst/>
            </a:prstGeom>
            <a:ln>
              <a:prstDash val="sysDash"/>
              <a:tailEnd type="oval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4217263" y="2358297"/>
            <a:ext cx="1791597" cy="863558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u="sng" dirty="0"/>
              <a:t>March 30</a:t>
            </a:r>
            <a:r>
              <a:rPr lang="en-US" sz="1400" i="1" u="sng" baseline="30000" dirty="0"/>
              <a:t>th</a:t>
            </a:r>
            <a:r>
              <a:rPr lang="en-US" sz="1400" i="1" u="sng" dirty="0"/>
              <a:t> 2020</a:t>
            </a:r>
          </a:p>
          <a:p>
            <a:pPr algn="ctr"/>
            <a:r>
              <a:rPr lang="en-US" sz="1400" dirty="0"/>
              <a:t>Recruits return 1-week early from OPC</a:t>
            </a:r>
            <a:endParaRPr lang="en-CA" sz="14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6073125" y="3340690"/>
            <a:ext cx="458040" cy="1228516"/>
            <a:chOff x="180241" y="1849964"/>
            <a:chExt cx="458040" cy="1228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41" y="1849964"/>
              <a:ext cx="458040" cy="816937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409261" y="2666901"/>
              <a:ext cx="0" cy="411579"/>
            </a:xfrm>
            <a:prstGeom prst="line">
              <a:avLst/>
            </a:prstGeom>
            <a:ln>
              <a:prstDash val="sysDash"/>
              <a:tailEnd type="oval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6073125" y="2358296"/>
            <a:ext cx="1791597" cy="863557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u="sng" dirty="0"/>
              <a:t>April 6</a:t>
            </a:r>
            <a:r>
              <a:rPr lang="en-US" sz="1400" i="1" u="sng" baseline="30000" dirty="0"/>
              <a:t>th</a:t>
            </a:r>
            <a:r>
              <a:rPr lang="en-US" sz="1400" i="1" u="sng" dirty="0"/>
              <a:t> 2020</a:t>
            </a:r>
          </a:p>
          <a:p>
            <a:pPr algn="ctr"/>
            <a:r>
              <a:rPr lang="en-US" sz="1400" dirty="0"/>
              <a:t>Recruits receive UoF training and are sent to patrol</a:t>
            </a:r>
            <a:endParaRPr lang="en-CA" sz="1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9447243" y="3340690"/>
            <a:ext cx="458040" cy="1228516"/>
            <a:chOff x="180241" y="1849964"/>
            <a:chExt cx="458040" cy="1228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41" y="1849964"/>
              <a:ext cx="458040" cy="816937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409261" y="2666901"/>
              <a:ext cx="0" cy="411579"/>
            </a:xfrm>
            <a:prstGeom prst="line">
              <a:avLst/>
            </a:prstGeom>
            <a:ln>
              <a:prstDash val="sysDash"/>
              <a:tailEnd type="oval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8113686" y="2358296"/>
            <a:ext cx="1791597" cy="873108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u="sng" dirty="0"/>
              <a:t>June 1</a:t>
            </a:r>
            <a:r>
              <a:rPr lang="en-US" sz="1400" i="1" u="sng" baseline="30000" dirty="0"/>
              <a:t>st</a:t>
            </a:r>
            <a:r>
              <a:rPr lang="en-US" sz="1400" i="1" u="sng" dirty="0"/>
              <a:t> 2020</a:t>
            </a:r>
          </a:p>
          <a:p>
            <a:pPr algn="ctr"/>
            <a:r>
              <a:rPr lang="en-US" sz="1400" dirty="0"/>
              <a:t>Decision to host Virtual Week #5 Training</a:t>
            </a:r>
            <a:endParaRPr lang="en-CA" sz="1400" dirty="0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10629336" y="4906121"/>
            <a:ext cx="0" cy="411579"/>
          </a:xfrm>
          <a:prstGeom prst="line">
            <a:avLst/>
          </a:prstGeom>
          <a:ln>
            <a:prstDash val="sysDash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10385614" y="3340690"/>
            <a:ext cx="458040" cy="1228516"/>
            <a:chOff x="180241" y="1849964"/>
            <a:chExt cx="458040" cy="1228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41" y="1849964"/>
              <a:ext cx="458040" cy="816937"/>
            </a:xfrm>
            <a:prstGeom prst="rect">
              <a:avLst/>
            </a:prstGeom>
          </p:spPr>
        </p:pic>
        <p:cxnSp>
          <p:nvCxnSpPr>
            <p:cNvPr id="66" name="Straight Connector 65"/>
            <p:cNvCxnSpPr/>
            <p:nvPr/>
          </p:nvCxnSpPr>
          <p:spPr>
            <a:xfrm>
              <a:off x="409261" y="2666901"/>
              <a:ext cx="0" cy="411579"/>
            </a:xfrm>
            <a:prstGeom prst="line">
              <a:avLst/>
            </a:prstGeom>
            <a:ln>
              <a:prstDash val="sysDash"/>
              <a:tailEnd type="oval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7" name="Rectangle 66"/>
          <p:cNvSpPr/>
          <p:nvPr/>
        </p:nvSpPr>
        <p:spPr>
          <a:xfrm>
            <a:off x="10360214" y="2348745"/>
            <a:ext cx="1791597" cy="873108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u="sng" dirty="0"/>
              <a:t>June 15</a:t>
            </a:r>
            <a:r>
              <a:rPr lang="en-US" sz="1400" i="1" u="sng" baseline="30000" dirty="0"/>
              <a:t>th</a:t>
            </a:r>
            <a:r>
              <a:rPr lang="en-US" sz="1400" i="1" u="sng" dirty="0"/>
              <a:t> 2020</a:t>
            </a:r>
          </a:p>
          <a:p>
            <a:pPr algn="ctr"/>
            <a:br>
              <a:rPr lang="en-US" sz="1400" i="1" u="sng" dirty="0"/>
            </a:br>
            <a:r>
              <a:rPr lang="en-US" sz="1400" b="1" dirty="0"/>
              <a:t>VIRTUAL TRAINING</a:t>
            </a:r>
          </a:p>
          <a:p>
            <a:pPr algn="ctr"/>
            <a:r>
              <a:rPr lang="en-US" sz="1400" b="1" dirty="0"/>
              <a:t>(4 days)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7807" y="5322505"/>
            <a:ext cx="1913409" cy="830997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Hamilton enters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PHASE 2</a:t>
            </a:r>
            <a:r>
              <a:rPr lang="en-US" sz="1600" dirty="0">
                <a:solidFill>
                  <a:schemeClr val="bg1"/>
                </a:solidFill>
              </a:rPr>
              <a:t> of Ontario’s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“COVID-19 Restart”</a:t>
            </a:r>
            <a:endParaRPr lang="en-CA" sz="1600" dirty="0">
              <a:solidFill>
                <a:schemeClr val="bg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649963" y="4906121"/>
            <a:ext cx="0" cy="411579"/>
          </a:xfrm>
          <a:prstGeom prst="line">
            <a:avLst/>
          </a:prstGeom>
          <a:ln>
            <a:prstDash val="sysDash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621165" y="5317035"/>
            <a:ext cx="2075696" cy="830997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March 17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2020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Ontario declares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STATE OF EMERGENCY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10007275" y="930450"/>
            <a:ext cx="275850" cy="227143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8" name="Rectangle 67"/>
          <p:cNvSpPr/>
          <p:nvPr/>
        </p:nvSpPr>
        <p:spPr>
          <a:xfrm>
            <a:off x="9705913" y="1525116"/>
            <a:ext cx="878573" cy="2489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 Weeks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7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 animBg="1"/>
      <p:bldP spid="58" grpId="0" animBg="1"/>
      <p:bldP spid="62" grpId="0" animBg="1"/>
      <p:bldP spid="67" grpId="0" animBg="1"/>
      <p:bldP spid="2" grpId="0" animBg="1"/>
      <p:bldP spid="6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RESPONSE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54350" y="1194317"/>
            <a:ext cx="6417905" cy="4779207"/>
          </a:xfrm>
        </p:spPr>
        <p:txBody>
          <a:bodyPr>
            <a:normAutofit/>
          </a:bodyPr>
          <a:lstStyle/>
          <a:p>
            <a:pPr lvl="1"/>
            <a:endParaRPr lang="en-CA" sz="3200" dirty="0">
              <a:solidFill>
                <a:schemeClr val="bg1"/>
              </a:solidFill>
              <a:latin typeface="Univers LT Std 57 Cn" panose="020B0506020202050204" pitchFamily="34" charset="0"/>
            </a:endParaRP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Privatize meetings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Standardizing joining instructions</a:t>
            </a:r>
          </a:p>
          <a:p>
            <a:pPr lvl="2"/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Audio/video setup</a:t>
            </a:r>
          </a:p>
          <a:p>
            <a:pPr lvl="2"/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Etiquette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Locking rooms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Establishing Instructor and Facilitator roles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54351" y="1756003"/>
            <a:ext cx="9331" cy="379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3660" y="1566251"/>
            <a:ext cx="43522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Policies and procedures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432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979715" y="1756003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54350" y="1787708"/>
            <a:ext cx="6417905" cy="4779207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>
                <a:solidFill>
                  <a:schemeClr val="bg1"/>
                </a:solidFill>
                <a:latin typeface="Univers LT Std 57 Cn" panose="020B0506020202050204" pitchFamily="34" charset="0"/>
              </a:rPr>
              <a:t>Curriculum revised for online platform for home-use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Univers LT Std 57 Cn" panose="020B0506020202050204" pitchFamily="34" charset="0"/>
              </a:rPr>
              <a:t>2 sessions a day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Univers LT Std 57 Cn" panose="020B0506020202050204" pitchFamily="34" charset="0"/>
              </a:rPr>
              <a:t>Optimizing (or removing) videos for playback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Univers LT Std 57 Cn" panose="020B0506020202050204" pitchFamily="34" charset="0"/>
              </a:rPr>
              <a:t>Adjust time for breaks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Univers LT Std 57 Cn" panose="020B0506020202050204" pitchFamily="34" charset="0"/>
              </a:rPr>
              <a:t>Accommodating for group discussion in virtual breakout rooms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Univers LT Std 57 Cn" panose="020B0506020202050204" pitchFamily="34" charset="0"/>
              </a:rPr>
              <a:t>Resources: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latin typeface="Univers LT Std 57 Cn" panose="020B0506020202050204" pitchFamily="34" charset="0"/>
              </a:rPr>
              <a:t>Constable acting as a facilitator for these zoom sessions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latin typeface="Univers LT Std 57 Cn" panose="020B0506020202050204" pitchFamily="34" charset="0"/>
              </a:rPr>
              <a:t>Tech Support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54351" y="1756003"/>
            <a:ext cx="9331" cy="379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79715" y="1566251"/>
            <a:ext cx="48957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Recruit Class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(40 students)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05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979715" y="1756003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54350" y="1194317"/>
            <a:ext cx="6417905" cy="4779207"/>
          </a:xfrm>
        </p:spPr>
        <p:txBody>
          <a:bodyPr>
            <a:normAutofit/>
          </a:bodyPr>
          <a:lstStyle/>
          <a:p>
            <a:pPr lvl="1"/>
            <a:endParaRPr lang="en-CA" sz="3200" dirty="0">
              <a:solidFill>
                <a:schemeClr val="bg1"/>
              </a:solidFill>
              <a:latin typeface="Univers LT Std 57 Cn" panose="020B0506020202050204" pitchFamily="34" charset="0"/>
            </a:endParaRP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Hand-off to team of instructors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Replicate in-class experience with instruction and activities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Use virtual classroom tools (screen share, breakout rooms)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Registration process uses existing system and works well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54351" y="1756003"/>
            <a:ext cx="9331" cy="379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28410" y="1594243"/>
            <a:ext cx="4525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Ongoing DEMS Virtual Classroom Training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179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985" y="1365643"/>
            <a:ext cx="41072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was able to find an area at my facility to participate in the training that was free of noise and distraction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459649495"/>
              </p:ext>
            </p:extLst>
          </p:nvPr>
        </p:nvGraphicFramePr>
        <p:xfrm>
          <a:off x="4440114" y="694592"/>
          <a:ext cx="7473463" cy="575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510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985" y="1365643"/>
            <a:ext cx="410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did not have any technical problems throughout the training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954409861"/>
              </p:ext>
            </p:extLst>
          </p:nvPr>
        </p:nvGraphicFramePr>
        <p:xfrm>
          <a:off x="4440114" y="694592"/>
          <a:ext cx="7473463" cy="575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790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985" y="1365643"/>
            <a:ext cx="41072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was engaged throughout the program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32594980"/>
              </p:ext>
            </p:extLst>
          </p:nvPr>
        </p:nvGraphicFramePr>
        <p:xfrm>
          <a:off x="4440114" y="694592"/>
          <a:ext cx="7473463" cy="575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03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985" y="1365643"/>
            <a:ext cx="410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would like to participate in more training using Virtual Classrooms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60735103"/>
              </p:ext>
            </p:extLst>
          </p:nvPr>
        </p:nvGraphicFramePr>
        <p:xfrm>
          <a:off x="4440114" y="694592"/>
          <a:ext cx="7473463" cy="575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153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315" y="2665566"/>
            <a:ext cx="1102075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was able to do it from alternative locations that fit my schedule.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found there was not wasted or idle time because the Zoom session is running on clock.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liked </a:t>
            </a: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the small break out groups into private side rooms that was utilized - this made the training more personalized.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985" y="1365643"/>
            <a:ext cx="10702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What did you like most about learning through Virtual Classrooms?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4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315" y="2665566"/>
            <a:ext cx="1102075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 did not enjoy the Virtual Classroom setting at all. I am still surrounded by my work basket and work load, with officers also attending my area requesting assistance with operational needs.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Others who had technical difficulties slowing the rest of the group down.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I've never used Zoom prior to this course. It was overwhelming.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985" y="1365643"/>
            <a:ext cx="10702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What did you like least about learning through Virtual Classrooms?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457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FEEDBACK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315" y="2244656"/>
            <a:ext cx="1102075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This training was more effective than typical e-learning modules with no interaction and seems to be a good alternative to delivering training in person.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No comparison, I would take in-class training any day over this virtual method.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985" y="1365643"/>
            <a:ext cx="10702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2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Comparison to other training deliveries methods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26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802"/>
          <a:stretch/>
        </p:blipFill>
        <p:spPr>
          <a:xfrm>
            <a:off x="0" y="-27432"/>
            <a:ext cx="12192000" cy="6885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7994" y="474563"/>
            <a:ext cx="627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RECRUIT IMPACT</a:t>
            </a:r>
            <a:endParaRPr lang="en-CA" sz="4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07561"/>
              </p:ext>
            </p:extLst>
          </p:nvPr>
        </p:nvGraphicFramePr>
        <p:xfrm>
          <a:off x="12636501" y="182525"/>
          <a:ext cx="7603437" cy="64998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9530">
                  <a:extLst>
                    <a:ext uri="{9D8B030D-6E8A-4147-A177-3AD203B41FA5}">
                      <a16:colId xmlns:a16="http://schemas.microsoft.com/office/drawing/2014/main" val="3129458258"/>
                    </a:ext>
                  </a:extLst>
                </a:gridCol>
                <a:gridCol w="1838739">
                  <a:extLst>
                    <a:ext uri="{9D8B030D-6E8A-4147-A177-3AD203B41FA5}">
                      <a16:colId xmlns:a16="http://schemas.microsoft.com/office/drawing/2014/main" val="1887993364"/>
                    </a:ext>
                  </a:extLst>
                </a:gridCol>
                <a:gridCol w="1679633">
                  <a:extLst>
                    <a:ext uri="{9D8B030D-6E8A-4147-A177-3AD203B41FA5}">
                      <a16:colId xmlns:a16="http://schemas.microsoft.com/office/drawing/2014/main" val="3330320272"/>
                    </a:ext>
                  </a:extLst>
                </a:gridCol>
                <a:gridCol w="2375535">
                  <a:extLst>
                    <a:ext uri="{9D8B030D-6E8A-4147-A177-3AD203B41FA5}">
                      <a16:colId xmlns:a16="http://schemas.microsoft.com/office/drawing/2014/main" val="3950463245"/>
                    </a:ext>
                  </a:extLst>
                </a:gridCol>
              </a:tblGrid>
              <a:tr h="177840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  <a:endParaRPr lang="en-CA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Normal Training</a:t>
                      </a:r>
                      <a:endParaRPr lang="en-C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COVID-19 Impact</a:t>
                      </a:r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722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/>
                        <a:t>Ontario </a:t>
                      </a:r>
                      <a:r>
                        <a:rPr lang="en-US" sz="1000" b="1" baseline="0" dirty="0"/>
                        <a:t>Police College</a:t>
                      </a:r>
                      <a:endParaRPr lang="en-CA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50" dirty="0"/>
                        <a:t>12-weeks</a:t>
                      </a:r>
                      <a:endParaRPr lang="en-CA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dirty="0"/>
                        <a:t>11-weeks</a:t>
                      </a:r>
                      <a:endParaRPr lang="en-CA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54525"/>
                  </a:ext>
                </a:extLst>
              </a:tr>
              <a:tr h="346789">
                <a:tc>
                  <a:txBody>
                    <a:bodyPr/>
                    <a:lstStyle/>
                    <a:p>
                      <a:r>
                        <a:rPr lang="en-US" sz="1000" b="1" dirty="0"/>
                        <a:t>In-Service</a:t>
                      </a:r>
                      <a:r>
                        <a:rPr lang="en-US" sz="1000" b="1" baseline="0" dirty="0"/>
                        <a:t> Week 1</a:t>
                      </a:r>
                      <a:endParaRPr lang="en-CA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CEW/UoF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Technology</a:t>
                      </a:r>
                      <a:r>
                        <a:rPr lang="en-US" sz="1050" baseline="0" dirty="0"/>
                        <a:t>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Communication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Missing Persons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CPIC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NARCAN Admin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Forensics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Physical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CPKN</a:t>
                      </a:r>
                      <a:endParaRPr lang="en-CA" sz="105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strike="noStrike" dirty="0"/>
                        <a:t>Deferred – Assigned to Patrol with Coach Officers.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050" strike="noStrik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b="1" strike="noStrike" dirty="0"/>
                        <a:t>Use of Force,</a:t>
                      </a:r>
                      <a:r>
                        <a:rPr lang="en-US" sz="1050" b="1" strike="noStrike" baseline="0" dirty="0"/>
                        <a:t> </a:t>
                      </a:r>
                      <a:r>
                        <a:rPr lang="en-US" sz="1050" b="1" strike="noStrike" dirty="0"/>
                        <a:t>CEW &amp; IRD Training Received</a:t>
                      </a:r>
                      <a:endParaRPr lang="en-CA" sz="1050" b="1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086856"/>
                  </a:ext>
                </a:extLst>
              </a:tr>
              <a:tr h="284545">
                <a:tc>
                  <a:txBody>
                    <a:bodyPr/>
                    <a:lstStyle/>
                    <a:p>
                      <a:r>
                        <a:rPr lang="en-US" sz="1000" b="1" dirty="0"/>
                        <a:t>In-Service Week 2</a:t>
                      </a:r>
                      <a:endParaRPr lang="en-CA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Traffic Investigations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Fitness Pin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Mask</a:t>
                      </a:r>
                      <a:r>
                        <a:rPr lang="en-US" sz="1050" baseline="0" dirty="0"/>
                        <a:t> Fitting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Health &amp;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Victim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IR-100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Physical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CPKN</a:t>
                      </a:r>
                      <a:endParaRPr lang="en-C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50" strike="noStrike" dirty="0"/>
                        <a:t>Deferred – Assigned to Patrol with Coach Officers.</a:t>
                      </a:r>
                      <a:endParaRPr lang="en-CA" sz="1050" strike="noStrik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CA" sz="105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265242"/>
                  </a:ext>
                </a:extLst>
              </a:tr>
              <a:tr h="284545">
                <a:tc>
                  <a:txBody>
                    <a:bodyPr/>
                    <a:lstStyle/>
                    <a:p>
                      <a:r>
                        <a:rPr lang="en-US" sz="1000" b="1" dirty="0"/>
                        <a:t>In-Service Week 3</a:t>
                      </a:r>
                      <a:endParaRPr lang="en-CA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IRD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X2 Conversion/UoF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A.S.D. Qual.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Impaired Driving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Courthouse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Canadian</a:t>
                      </a:r>
                      <a:r>
                        <a:rPr lang="en-US" sz="1050" baseline="0" dirty="0"/>
                        <a:t> Hearing Society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Divisional tours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Physical Training</a:t>
                      </a:r>
                      <a:endParaRPr lang="en-C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50" strike="noStrike" dirty="0"/>
                        <a:t>Deferred – Assigned to Patrol with Coach Officers.</a:t>
                      </a:r>
                      <a:endParaRPr lang="en-CA" sz="1050" strike="noStrik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CA" sz="105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940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/>
                        <a:t>3-Weeks with</a:t>
                      </a:r>
                      <a:r>
                        <a:rPr lang="en-US" sz="1000" b="1" baseline="0" dirty="0"/>
                        <a:t> Coach Officer</a:t>
                      </a:r>
                      <a:endParaRPr lang="en-CA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CA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CA" sz="105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74147"/>
                  </a:ext>
                </a:extLst>
              </a:tr>
              <a:tr h="346789">
                <a:tc>
                  <a:txBody>
                    <a:bodyPr/>
                    <a:lstStyle/>
                    <a:p>
                      <a:r>
                        <a:rPr lang="en-US" sz="1000" b="1" dirty="0"/>
                        <a:t>In-Service Week 4</a:t>
                      </a:r>
                      <a:endParaRPr lang="en-CA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Interviewing</a:t>
                      </a:r>
                      <a:r>
                        <a:rPr lang="en-US" sz="1050" baseline="0" dirty="0"/>
                        <a:t> &amp; </a:t>
                      </a:r>
                      <a:r>
                        <a:rPr lang="en-US" sz="1050" dirty="0"/>
                        <a:t>Interrogation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MVC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Emotional Intelligence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dirty="0"/>
                        <a:t>Landlord Tenant 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Major</a:t>
                      </a:r>
                      <a:r>
                        <a:rPr lang="en-US" sz="1050" baseline="0" dirty="0"/>
                        <a:t> Crime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NICHE RMS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CPKN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Physical Training</a:t>
                      </a:r>
                      <a:endParaRPr lang="en-C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50" strike="noStrike" dirty="0"/>
                        <a:t>Deferred  – Assigned to Patrol with Coach Officers.</a:t>
                      </a:r>
                      <a:endParaRPr lang="en-CA" sz="1050" strike="noStrik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CA" sz="105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82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/>
                        <a:t>3-Weeks</a:t>
                      </a:r>
                      <a:r>
                        <a:rPr lang="en-US" sz="1000" b="1" baseline="0" dirty="0"/>
                        <a:t> with Coach Officer</a:t>
                      </a:r>
                      <a:endParaRPr lang="en-CA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CA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CA" sz="105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640271"/>
                  </a:ext>
                </a:extLst>
              </a:tr>
              <a:tr h="595765">
                <a:tc>
                  <a:txBody>
                    <a:bodyPr/>
                    <a:lstStyle/>
                    <a:p>
                      <a:r>
                        <a:rPr lang="en-US" sz="1000" b="1" dirty="0"/>
                        <a:t>In-Service Week 5</a:t>
                      </a:r>
                      <a:endParaRPr lang="en-CA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CIRT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Victim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Sex Assault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Officer Involved Collisions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Breaching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Sudden</a:t>
                      </a:r>
                      <a:r>
                        <a:rPr lang="en-US" sz="1050" baseline="0" dirty="0"/>
                        <a:t> Death Investigations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FAU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Vulnerable Persons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Wellness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IV Drug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Hate Crimes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BEAT and Calls for Service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Team Building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Intelligence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NICHE RMS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50" baseline="0" dirty="0"/>
                        <a:t>CPKN</a:t>
                      </a:r>
                      <a:endParaRPr lang="en-C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b="1" strike="noStrike" dirty="0"/>
                        <a:t>Virtual</a:t>
                      </a:r>
                      <a:endParaRPr lang="en-CA" sz="1050" b="1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180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1" dirty="0"/>
                        <a:t>6-Weeks</a:t>
                      </a:r>
                      <a:r>
                        <a:rPr lang="en-US" sz="1000" b="1" baseline="0" dirty="0"/>
                        <a:t> with </a:t>
                      </a:r>
                      <a:r>
                        <a:rPr lang="en-US" sz="1000" b="1" dirty="0"/>
                        <a:t>Coach Officer</a:t>
                      </a:r>
                      <a:endParaRPr lang="en-CA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50" dirty="0"/>
                        <a:t>Completed</a:t>
                      </a:r>
                      <a:endParaRPr lang="en-CA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strike="noStrike" dirty="0"/>
                        <a:t>Completed with Coach Officers.</a:t>
                      </a:r>
                      <a:endParaRPr lang="en-CA" sz="105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8768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28155" y="889000"/>
            <a:ext cx="42723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31</a:t>
            </a:r>
            <a:endParaRPr lang="en-CA" sz="239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6401" y="4659263"/>
            <a:ext cx="6439200" cy="1569660"/>
          </a:xfrm>
          <a:prstGeom prst="rect">
            <a:avLst/>
          </a:prstGeom>
          <a:solidFill>
            <a:schemeClr val="tx1">
              <a:alpha val="44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In-Service Training Topics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CANCELLED</a:t>
            </a:r>
            <a:endParaRPr lang="en-CA" sz="48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D65936-C3A8-4688-B70A-285EA90137B9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7D91971-A3CF-420D-A7D5-A8DC732E395E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907030-D7E5-414B-AF46-90619E6118C8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9" name="Flowchart: Data 9">
                <a:extLst>
                  <a:ext uri="{FF2B5EF4-FFF2-40B4-BE49-F238E27FC236}">
                    <a16:creationId xmlns:a16="http://schemas.microsoft.com/office/drawing/2014/main" id="{A28A7617-06BD-4E44-B3BE-52B0D3283FCD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B4BFE2F-C733-45AB-83ED-3598D193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A87DC9-E330-4001-8CEA-E2B3C4502920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1E01FD-609E-4B72-B130-9A1749D9D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1574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9214"/>
          <a:stretch/>
        </p:blipFill>
        <p:spPr>
          <a:xfrm flipH="1">
            <a:off x="0" y="-25400"/>
            <a:ext cx="12192000" cy="689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503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CA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058" y="3068707"/>
            <a:ext cx="5681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Technology Improvements</a:t>
            </a:r>
            <a:endParaRPr lang="en-CA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3C1532-7E20-43C5-B865-C6CBC841F10C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75B64C9-5E9A-439D-8FC0-D01B902A4ACE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C70AB7-7C2D-47D8-A4E3-635BCEBA95E6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4" name="Flowchart: Data 9">
                <a:extLst>
                  <a:ext uri="{FF2B5EF4-FFF2-40B4-BE49-F238E27FC236}">
                    <a16:creationId xmlns:a16="http://schemas.microsoft.com/office/drawing/2014/main" id="{E4D8F5E8-B910-4B96-BFCD-4E675711F522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D6DFF0D-6F31-4270-88ED-1482E85C2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7A194-9850-475C-8305-25E0878D65E9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897356-B69C-4A53-B960-0EF45219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2564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9214"/>
          <a:stretch/>
        </p:blipFill>
        <p:spPr>
          <a:xfrm flipH="1">
            <a:off x="0" y="-25400"/>
            <a:ext cx="12192000" cy="689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503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CA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058" y="3068707"/>
            <a:ext cx="6234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Presenter/Facilitator Support</a:t>
            </a:r>
            <a:endParaRPr lang="en-CA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35104F-4F88-441B-9663-36D89AAF1151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002DE98-9CFB-46C4-96A6-407611C7107A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DEC1EC-4E3F-405C-B03D-8D008FA6F86F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4" name="Flowchart: Data 9">
                <a:extLst>
                  <a:ext uri="{FF2B5EF4-FFF2-40B4-BE49-F238E27FC236}">
                    <a16:creationId xmlns:a16="http://schemas.microsoft.com/office/drawing/2014/main" id="{083259FD-0F59-4627-898B-7E26EC3CA6EF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03E47DF-8FD0-4B75-81A2-7364AFE03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4E6C1B8-4DA8-49C4-A344-830084155D27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384FE8-CB3B-4749-B2A5-7D8AC346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32953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9214"/>
          <a:stretch/>
        </p:blipFill>
        <p:spPr>
          <a:xfrm flipH="1">
            <a:off x="0" y="-25400"/>
            <a:ext cx="12192000" cy="689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503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CA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058" y="3068707"/>
            <a:ext cx="6195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Remote Presenter/Facilitator</a:t>
            </a:r>
            <a:endParaRPr lang="en-CA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2359C8-18B7-4494-A01A-870D6D054BBC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DEC3E2-93CA-45E7-96C3-2CEC8E8D57AD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93069AA-8BCA-4670-8F18-2E8C5F3AD1A5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4" name="Flowchart: Data 9">
                <a:extLst>
                  <a:ext uri="{FF2B5EF4-FFF2-40B4-BE49-F238E27FC236}">
                    <a16:creationId xmlns:a16="http://schemas.microsoft.com/office/drawing/2014/main" id="{1A447BBD-BDBA-4546-8C97-3ABB608373AB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245A122-BD9A-4A02-88B6-E55007FCF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0D22B94-C91B-4292-83C9-61E92510924E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10166F-F898-4163-95EE-C5FF0EDF9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95969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9214"/>
          <a:stretch/>
        </p:blipFill>
        <p:spPr>
          <a:xfrm flipH="1">
            <a:off x="0" y="-25400"/>
            <a:ext cx="12192000" cy="689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503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CA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058" y="3068707"/>
            <a:ext cx="57831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Updates to Curriculum and</a:t>
            </a:r>
          </a:p>
          <a:p>
            <a:r>
              <a:rPr lang="en-US" sz="4000" dirty="0"/>
              <a:t>Instructional Designs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78653E-30D2-485E-B050-EBA150DA0A1C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8FC1CE-C2A8-4F4B-AA4D-3D090FC0E86E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3589A4-3438-417A-B592-33DED8645C75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4" name="Flowchart: Data 9">
                <a:extLst>
                  <a:ext uri="{FF2B5EF4-FFF2-40B4-BE49-F238E27FC236}">
                    <a16:creationId xmlns:a16="http://schemas.microsoft.com/office/drawing/2014/main" id="{9C418E68-78DC-427E-98F6-768250FE3DA5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6E16F3D-47B5-45C0-AF03-CD047F45B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591105-C339-4010-B7BE-AF4BC46EAF4B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49D12B-F3C5-4140-9984-258CCFDC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46881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" t="10416" r="-81" b="16438"/>
          <a:stretch/>
        </p:blipFill>
        <p:spPr>
          <a:xfrm>
            <a:off x="2885" y="-38910"/>
            <a:ext cx="12235080" cy="69260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5031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643" y="5288340"/>
            <a:ext cx="12079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 Learning when required (pandemic dependent)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Virtualize Career Development learning/training and soft-skills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Re-develop content into modular eLearning opportunities via LMS</a:t>
            </a:r>
            <a:endParaRPr lang="en-C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D76028-2727-481A-9358-0BEFBEF039E2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6172F1F-C1C9-4C5C-A8AB-88A366A6517E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D932F52-D18A-444E-8EB2-1AB1690BB4A8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4" name="Flowchart: Data 9">
                <a:extLst>
                  <a:ext uri="{FF2B5EF4-FFF2-40B4-BE49-F238E27FC236}">
                    <a16:creationId xmlns:a16="http://schemas.microsoft.com/office/drawing/2014/main" id="{6F2D0528-FCCE-4F2E-8707-12301669D659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0BA73FF-1BC9-4BB9-B5FC-92E19CB52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8393FD2-35C4-4938-84FB-D213BD125ADB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9D704F-4222-47B9-802B-95BD0FFD3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391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MOVING FORWARD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9861" y="2441804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0406" y="2376489"/>
            <a:ext cx="4058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Familiarity/comfort</a:t>
            </a:r>
            <a:r>
              <a:rPr kumimoji="0" lang="en-CA" sz="24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 with technology and delivery models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9860" y="4701930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680406" y="4636615"/>
            <a:ext cx="4394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CA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Completely online courses (virtual classroom and asynchronous learning)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82390" y="2415757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92937" y="2375716"/>
            <a:ext cx="4832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Research</a:t>
            </a:r>
            <a:r>
              <a:rPr kumimoji="0" lang="en-CA" sz="24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 innovative tools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2391" y="4701930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92937" y="4636615"/>
            <a:ext cx="4551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Resource management (personnel,</a:t>
            </a:r>
            <a:r>
              <a:rPr kumimoji="0" lang="en-CA" sz="24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 technology…etc.)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8872" y="1690688"/>
            <a:ext cx="9215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TECHNOLOGY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8872" y="3916267"/>
            <a:ext cx="9215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dirty="0">
                <a:solidFill>
                  <a:prstClr val="white">
                    <a:lumMod val="85000"/>
                  </a:prstClr>
                </a:solidFill>
                <a:latin typeface="Univers LT Std 45 Light" panose="020B0703030502020204" pitchFamily="34" charset="0"/>
              </a:rPr>
              <a:t>TRAINING DELIVERY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2391" y="5771702"/>
            <a:ext cx="410546" cy="3545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92937" y="5706387"/>
            <a:ext cx="4551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Continuous</a:t>
            </a:r>
            <a:r>
              <a:rPr kumimoji="0" lang="en-CA" sz="24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 feedback and adaptability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531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8" b="201"/>
          <a:stretch/>
        </p:blipFill>
        <p:spPr>
          <a:xfrm>
            <a:off x="-15974" y="-7258"/>
            <a:ext cx="12214648" cy="6885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3867"/>
            <a:ext cx="12192000" cy="6865735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66000">
                <a:srgbClr val="000000">
                  <a:alpha val="0"/>
                </a:srgbClr>
              </a:gs>
              <a:gs pos="0">
                <a:schemeClr val="tx1">
                  <a:alpha val="2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66" y="3110229"/>
            <a:ext cx="3561080" cy="3561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-436396" y="-34219"/>
            <a:ext cx="1950454" cy="459454"/>
            <a:chOff x="-436396" y="-34219"/>
            <a:chExt cx="1950454" cy="459454"/>
          </a:xfrm>
        </p:grpSpPr>
        <p:grpSp>
          <p:nvGrpSpPr>
            <p:cNvPr id="23" name="Group 22"/>
            <p:cNvGrpSpPr/>
            <p:nvPr/>
          </p:nvGrpSpPr>
          <p:grpSpPr>
            <a:xfrm>
              <a:off x="-436396" y="-34219"/>
              <a:ext cx="1950454" cy="415120"/>
              <a:chOff x="-645312" y="-38981"/>
              <a:chExt cx="1950454" cy="415120"/>
            </a:xfrm>
            <a:effectLst/>
          </p:grpSpPr>
          <p:sp>
            <p:nvSpPr>
              <p:cNvPr id="17" name="TextBox 16"/>
              <p:cNvSpPr txBox="1"/>
              <p:nvPr/>
            </p:nvSpPr>
            <p:spPr>
              <a:xfrm>
                <a:off x="54404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8" name="Flowchart: Data 9"/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-64531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74" y="0"/>
              <a:ext cx="425235" cy="425235"/>
            </a:xfrm>
            <a:prstGeom prst="rect">
              <a:avLst/>
            </a:prstGeom>
            <a:effectLst/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E5BC677-30DF-41F0-8130-D39368A47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40" y="3172160"/>
            <a:ext cx="2427255" cy="3421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97C24-BCE4-4B5F-9FD9-CB57B555E035}"/>
              </a:ext>
            </a:extLst>
          </p:cNvPr>
          <p:cNvSpPr txBox="1"/>
          <p:nvPr/>
        </p:nvSpPr>
        <p:spPr>
          <a:xfrm>
            <a:off x="1062415" y="4433753"/>
            <a:ext cx="4652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544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802"/>
          <a:stretch/>
        </p:blipFill>
        <p:spPr>
          <a:xfrm>
            <a:off x="0" y="-27432"/>
            <a:ext cx="12192000" cy="6885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7994" y="474563"/>
            <a:ext cx="627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RECRUIT IMPACT</a:t>
            </a:r>
            <a:endParaRPr lang="en-CA" sz="4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7476" y="1404064"/>
            <a:ext cx="84170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EMOTIONAL</a:t>
            </a: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IMPACT</a:t>
            </a:r>
            <a:endParaRPr lang="en-CA" sz="9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1143" y="4659263"/>
            <a:ext cx="9549730" cy="1569660"/>
          </a:xfrm>
          <a:prstGeom prst="rect">
            <a:avLst/>
          </a:prstGeom>
          <a:solidFill>
            <a:schemeClr val="tx1">
              <a:alpha val="44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Missed Opportunities, Team Building,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Comradery, Stress of Unknown</a:t>
            </a:r>
            <a:endParaRPr lang="en-CA" sz="48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78BD91-2946-4EED-A258-2A99A658811F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BDE56B-725D-496C-936B-36E146083B2E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70A7A4-515E-4B71-AA09-A8847F90BC7A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8" name="Flowchart: Data 9">
                <a:extLst>
                  <a:ext uri="{FF2B5EF4-FFF2-40B4-BE49-F238E27FC236}">
                    <a16:creationId xmlns:a16="http://schemas.microsoft.com/office/drawing/2014/main" id="{29DA6BCF-E854-4063-B5BB-4CFBAC416ECA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7F96F7F-551B-494B-BF72-7B7CD545C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DC4F65-DED4-4469-B512-9E0ED66F9E86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82D494-5ED6-4BB3-98D7-9A52ED78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4019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802"/>
          <a:stretch/>
        </p:blipFill>
        <p:spPr>
          <a:xfrm>
            <a:off x="0" y="-27432"/>
            <a:ext cx="12192000" cy="6885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7994" y="474563"/>
            <a:ext cx="627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RECRUIT IMPACT</a:t>
            </a:r>
            <a:endParaRPr lang="en-CA" sz="4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6933" y="2026364"/>
            <a:ext cx="6298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QUALITY</a:t>
            </a:r>
            <a:endParaRPr lang="en-CA" sz="9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3308" y="4659263"/>
            <a:ext cx="8325421" cy="1569660"/>
          </a:xfrm>
          <a:prstGeom prst="rect">
            <a:avLst/>
          </a:prstGeom>
          <a:solidFill>
            <a:schemeClr val="tx1">
              <a:alpha val="44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Quality of presentations/courses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and their impact.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60096A-5494-49CB-AFB7-A65773EA7B4E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E3D369-4CC6-4152-A3EE-D679BD385F55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A7D376-B1A6-4222-81F8-FB758DA02BF9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18" name="Flowchart: Data 9">
                <a:extLst>
                  <a:ext uri="{FF2B5EF4-FFF2-40B4-BE49-F238E27FC236}">
                    <a16:creationId xmlns:a16="http://schemas.microsoft.com/office/drawing/2014/main" id="{5108B6A7-ABD2-49F4-94D8-E5F60FBDB7C1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9225855-03E9-44A7-A817-2E5ECD58C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A949282-A820-44B4-AEF3-AC11CBC403CD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C63DCD-BBED-49D7-B69D-55E367A5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166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13" y="1242748"/>
            <a:ext cx="6184913" cy="56152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3316" y="4870397"/>
            <a:ext cx="2635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CA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11" y="105968"/>
            <a:ext cx="1493298" cy="149329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699E506-AC3A-4C59-9DF5-D743F50A0AFA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582552-A355-4232-B163-B459C9BF8AB8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DC16094-A754-43E7-A09C-233836D21FA6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25" name="Flowchart: Data 9">
                <a:extLst>
                  <a:ext uri="{FF2B5EF4-FFF2-40B4-BE49-F238E27FC236}">
                    <a16:creationId xmlns:a16="http://schemas.microsoft.com/office/drawing/2014/main" id="{CD005541-F2A9-4076-91C4-6ECC56A43BB7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BAA680-9021-44ED-B1C1-0BE556A67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862E0F-8BDE-4371-956F-E54BA2558FD0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0F60D7-057E-4486-B427-587E90CF5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16700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4351" y="1484610"/>
            <a:ext cx="6400800" cy="4926660"/>
          </a:xfrm>
        </p:spPr>
        <p:txBody>
          <a:bodyPr>
            <a:normAutofit/>
          </a:bodyPr>
          <a:lstStyle/>
          <a:p>
            <a:pPr lvl="1"/>
            <a:endParaRPr lang="en-CA" sz="3200" dirty="0">
              <a:solidFill>
                <a:schemeClr val="bg1"/>
              </a:solidFill>
              <a:latin typeface="Univers LT Std 57 Cn" panose="020B0506020202050204" pitchFamily="34" charset="0"/>
            </a:endParaRP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2-week self-isolation period before heading to OPC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How do we continue delivering academic training to the recruits who are isolating from home? 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Not enough time to revise the curriculum from the ground-up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951152"/>
            <a:ext cx="410546" cy="354563"/>
          </a:xfrm>
          <a:prstGeom prst="rect">
            <a:avLst/>
          </a:prstGeom>
          <a:solidFill>
            <a:srgbClr val="ED4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8745" y="1885837"/>
            <a:ext cx="32843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LT Std 45 Light" panose="020B0703030502020204" pitchFamily="34" charset="0"/>
                <a:ea typeface="+mn-ea"/>
                <a:cs typeface="+mn-cs"/>
              </a:rPr>
              <a:t>Incoming recruit class of approximately 40 recruits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63682" y="1905459"/>
            <a:ext cx="0" cy="4084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38544"/>
            <a:ext cx="887923" cy="125152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CHALLENGES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1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682" y="1250302"/>
            <a:ext cx="6007387" cy="4926661"/>
          </a:xfrm>
        </p:spPr>
        <p:txBody>
          <a:bodyPr>
            <a:normAutofit/>
          </a:bodyPr>
          <a:lstStyle/>
          <a:p>
            <a:pPr lvl="1"/>
            <a:endParaRPr lang="en-CA" sz="3200" dirty="0">
              <a:solidFill>
                <a:schemeClr val="bg1">
                  <a:lumMod val="85000"/>
                </a:schemeClr>
              </a:solidFill>
              <a:latin typeface="Univers LT Std 57 Cn" panose="020B0506020202050204" pitchFamily="34" charset="0"/>
            </a:endParaRP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Digital Evidence Management System (DEMS)</a:t>
            </a:r>
          </a:p>
          <a:p>
            <a:pPr lvl="1"/>
            <a:r>
              <a:rPr lang="en-CA" sz="3200" dirty="0">
                <a:solidFill>
                  <a:schemeClr val="bg1">
                    <a:lumMod val="85000"/>
                  </a:schemeClr>
                </a:solidFill>
                <a:latin typeface="Univers LT Std 57 Cn" panose="020B0506020202050204" pitchFamily="34" charset="0"/>
              </a:rPr>
              <a:t>How do we deliver in-class computer based training outside a classroom?</a:t>
            </a:r>
          </a:p>
          <a:p>
            <a:pPr lvl="1"/>
            <a:endParaRPr lang="en-CA" sz="2800" dirty="0">
              <a:solidFill>
                <a:schemeClr val="bg1">
                  <a:lumMod val="85000"/>
                </a:schemeClr>
              </a:solidFill>
              <a:latin typeface="Univers LT Std 57 Cn" panose="020B050602020205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6173" y="1756003"/>
            <a:ext cx="410546" cy="354563"/>
          </a:xfrm>
          <a:prstGeom prst="rect">
            <a:avLst/>
          </a:prstGeom>
          <a:solidFill>
            <a:srgbClr val="ED4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prstClr val="white"/>
                </a:solidFill>
                <a:latin typeface="Univers LT Std 45 Light" panose="020B0703030502020204" pitchFamily="34" charset="0"/>
              </a:rPr>
              <a:t>2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 LT Std 45 Light" panose="020B07030305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6718" y="1758782"/>
            <a:ext cx="3318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CA" sz="3200" dirty="0">
                <a:solidFill>
                  <a:prstClr val="white"/>
                </a:solidFill>
                <a:latin typeface="Univers LT Std 45 Light" panose="020B0703030502020204" pitchFamily="34" charset="0"/>
              </a:rPr>
              <a:t>Deliver in-class computer based training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63682" y="1467714"/>
            <a:ext cx="0" cy="4084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129308"/>
            <a:ext cx="887923" cy="125152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>
                <a:solidFill>
                  <a:srgbClr val="EF9595"/>
                </a:solidFill>
                <a:latin typeface="Univers LT Std 45 Light" panose="020B0703030502020204" pitchFamily="34" charset="0"/>
              </a:rPr>
              <a:t>CHALLENGES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073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" t="-216" r="2356"/>
          <a:stretch/>
        </p:blipFill>
        <p:spPr>
          <a:xfrm>
            <a:off x="-9940" y="-9939"/>
            <a:ext cx="12225131" cy="6863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7993" y="474563"/>
            <a:ext cx="844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44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8984" y="5282216"/>
            <a:ext cx="476284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ticulate" panose="02000503040000020004" pitchFamily="2" charset="0"/>
              </a:rPr>
              <a:t>TECHNOLOGY</a:t>
            </a:r>
            <a:endParaRPr lang="en-CA" sz="5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ticulate" panose="02000503040000020004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91974" y="2246067"/>
            <a:ext cx="1585305" cy="1987868"/>
            <a:chOff x="983071" y="1884093"/>
            <a:chExt cx="1525674" cy="19130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570" y="1884093"/>
              <a:ext cx="1255685" cy="15753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983071" y="3427857"/>
              <a:ext cx="1525674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glow rad="127000">
                      <a:schemeClr val="tx1">
                        <a:alpha val="17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BigBlueButton</a:t>
              </a:r>
              <a:endParaRPr lang="en-CA" b="1" dirty="0">
                <a:solidFill>
                  <a:schemeClr val="bg1"/>
                </a:solidFill>
                <a:effectLst>
                  <a:glow rad="127000">
                    <a:schemeClr val="tx1">
                      <a:alpha val="17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04097" y="1946900"/>
            <a:ext cx="2463316" cy="2463316"/>
            <a:chOff x="2992141" y="2126070"/>
            <a:chExt cx="2770049" cy="277004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41" y="2126070"/>
              <a:ext cx="2770049" cy="277004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3371861" y="4273179"/>
              <a:ext cx="1984674" cy="415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Microsoft Teams</a:t>
              </a:r>
              <a:endParaRPr lang="en-CA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34749" y="2424496"/>
            <a:ext cx="1731312" cy="1786582"/>
            <a:chOff x="8379649" y="1949073"/>
            <a:chExt cx="1856256" cy="191551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665"/>
            <a:stretch/>
          </p:blipFill>
          <p:spPr>
            <a:xfrm>
              <a:off x="8379649" y="1949073"/>
              <a:ext cx="1856256" cy="155022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8918185" y="3468602"/>
              <a:ext cx="779185" cy="395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Zoom</a:t>
              </a:r>
              <a:endParaRPr lang="en-CA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92228" y="2628401"/>
            <a:ext cx="1646605" cy="1587369"/>
            <a:chOff x="10438517" y="1972602"/>
            <a:chExt cx="1909317" cy="184063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4866" y="1972602"/>
              <a:ext cx="1396620" cy="136234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10438517" y="3384974"/>
              <a:ext cx="1909317" cy="428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Adobe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Connect</a:t>
              </a:r>
              <a:endParaRPr lang="en-CA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41257" y="2516214"/>
            <a:ext cx="1320185" cy="1696455"/>
            <a:chOff x="7226856" y="2159792"/>
            <a:chExt cx="1320185" cy="16964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2" t="17015" r="31669" b="20295"/>
            <a:stretch/>
          </p:blipFill>
          <p:spPr>
            <a:xfrm>
              <a:off x="7226856" y="2159792"/>
              <a:ext cx="1320185" cy="131166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7482742" y="3486915"/>
              <a:ext cx="843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WebEx</a:t>
              </a:r>
              <a:endParaRPr lang="en-CA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52FAA-84E0-48C2-9D92-EC3B258C930C}"/>
              </a:ext>
            </a:extLst>
          </p:cNvPr>
          <p:cNvGrpSpPr/>
          <p:nvPr/>
        </p:nvGrpSpPr>
        <p:grpSpPr>
          <a:xfrm>
            <a:off x="-173747" y="-34219"/>
            <a:ext cx="1872631" cy="482773"/>
            <a:chOff x="-387756" y="-34219"/>
            <a:chExt cx="1872631" cy="4827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DD2FD93-48C9-4DA9-A105-64E8D80955DB}"/>
                </a:ext>
              </a:extLst>
            </p:cNvPr>
            <p:cNvGrpSpPr/>
            <p:nvPr/>
          </p:nvGrpSpPr>
          <p:grpSpPr>
            <a:xfrm>
              <a:off x="-387756" y="-34219"/>
              <a:ext cx="1872631" cy="415120"/>
              <a:chOff x="-596672" y="-38981"/>
              <a:chExt cx="1872631" cy="415120"/>
            </a:xfrm>
            <a:effectLst/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77C3872-3A73-45DA-9318-413776638311}"/>
                  </a:ext>
                </a:extLst>
              </p:cNvPr>
              <p:cNvSpPr txBox="1"/>
              <p:nvPr/>
            </p:nvSpPr>
            <p:spPr>
              <a:xfrm>
                <a:off x="25221" y="-38981"/>
                <a:ext cx="12507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317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ticulate Extrabold" panose="02000503050000020004" pitchFamily="2" charset="0"/>
                  </a:rPr>
                  <a:t>COVID-19</a:t>
                </a:r>
                <a:endParaRPr lang="en-CA" sz="1400" b="1" dirty="0">
                  <a:ln w="31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ticulate Extrabold" panose="02000503050000020004" pitchFamily="2" charset="0"/>
                </a:endParaRPr>
              </a:p>
            </p:txBody>
          </p:sp>
          <p:sp>
            <p:nvSpPr>
              <p:cNvPr id="38" name="Flowchart: Data 9">
                <a:extLst>
                  <a:ext uri="{FF2B5EF4-FFF2-40B4-BE49-F238E27FC236}">
                    <a16:creationId xmlns:a16="http://schemas.microsoft.com/office/drawing/2014/main" id="{85FE7FDB-A422-4506-99B4-6400BD0CB97F}"/>
                  </a:ext>
                </a:extLst>
              </p:cNvPr>
              <p:cNvSpPr/>
              <p:nvPr/>
            </p:nvSpPr>
            <p:spPr>
              <a:xfrm>
                <a:off x="-213360" y="206525"/>
                <a:ext cx="1347840" cy="128452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9446 w 10000"/>
                  <a:gd name="connsiteY3" fmla="*/ 9724 h 10000"/>
                  <a:gd name="connsiteX4" fmla="*/ 0 w 10000"/>
                  <a:gd name="connsiteY4" fmla="*/ 10000 h 10000"/>
                  <a:gd name="connsiteX0" fmla="*/ 22 w 10022"/>
                  <a:gd name="connsiteY0" fmla="*/ 10000 h 10000"/>
                  <a:gd name="connsiteX1" fmla="*/ 0 w 10022"/>
                  <a:gd name="connsiteY1" fmla="*/ 0 h 10000"/>
                  <a:gd name="connsiteX2" fmla="*/ 10022 w 10022"/>
                  <a:gd name="connsiteY2" fmla="*/ 0 h 10000"/>
                  <a:gd name="connsiteX3" fmla="*/ 9468 w 10022"/>
                  <a:gd name="connsiteY3" fmla="*/ 9724 h 10000"/>
                  <a:gd name="connsiteX4" fmla="*/ 22 w 10022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2" h="10000">
                    <a:moveTo>
                      <a:pt x="22" y="10000"/>
                    </a:moveTo>
                    <a:cubicBezTo>
                      <a:pt x="15" y="6667"/>
                      <a:pt x="7" y="3333"/>
                      <a:pt x="0" y="0"/>
                    </a:cubicBezTo>
                    <a:lnTo>
                      <a:pt x="10022" y="0"/>
                    </a:lnTo>
                    <a:cubicBezTo>
                      <a:pt x="9837" y="3241"/>
                      <a:pt x="9653" y="6483"/>
                      <a:pt x="9468" y="9724"/>
                    </a:cubicBezTo>
                    <a:lnTo>
                      <a:pt x="22" y="100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CA" sz="2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A685565-A4D8-41E4-AA2E-C71D5D904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9701" y="101206"/>
                <a:ext cx="312099" cy="218531"/>
              </a:xfrm>
              <a:prstGeom prst="rect">
                <a:avLst/>
              </a:prstGeom>
              <a:effectLst/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FF70853-1522-4FBF-9622-DCD996AD46D6}"/>
                  </a:ext>
                </a:extLst>
              </p:cNvPr>
              <p:cNvSpPr/>
              <p:nvPr/>
            </p:nvSpPr>
            <p:spPr>
              <a:xfrm>
                <a:off x="-596672" y="160695"/>
                <a:ext cx="170137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00" b="1" dirty="0"/>
                  <a:t>VIRTUAL</a:t>
                </a:r>
                <a:r>
                  <a:rPr lang="en-US" sz="800" b="1" dirty="0">
                    <a:solidFill>
                      <a:srgbClr val="C00000"/>
                    </a:solidFill>
                  </a:rPr>
                  <a:t>POLICE</a:t>
                </a:r>
                <a:r>
                  <a:rPr lang="en-US" sz="800" b="1" dirty="0"/>
                  <a:t>TRAINING</a:t>
                </a:r>
                <a:endParaRPr lang="en-CA" sz="100" b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D9EA24-25E9-4B0D-9DAD-6865256A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5890" y="23319"/>
              <a:ext cx="425235" cy="425235"/>
            </a:xfrm>
            <a:prstGeom prst="rect">
              <a:avLst/>
            </a:prstGeom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301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BACKING_FORM_KEY" val="3082350-t:\cpkn resources\stanhope\2020 conference\virtuallearninghps-presentation-2020.pptx"/>
  <p:tag name="ARTICULATE_PRESENTER_VERSION" val="8"/>
  <p:tag name="ARTICULATE_PROJECT_OPEN" val="0"/>
  <p:tag name="ARTICULATE_SLIDE_COUNT" val="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Files" ma:contentTypeID="0x0101007C4AF017C6BAAE41BCC9A76495DEBB250082EF323E1C244685A5D44B7849A43850006988C71EB19B044F925E14EF938D55B3" ma:contentTypeVersion="75" ma:contentTypeDescription="Create a new document." ma:contentTypeScope="" ma:versionID="a5b75d4dd2058dae40510ec48446de09">
  <xsd:schema xmlns:xsd="http://www.w3.org/2001/XMLSchema" xmlns:xs="http://www.w3.org/2001/XMLSchema" xmlns:p="http://schemas.microsoft.com/office/2006/metadata/properties" xmlns:ns1="http://schemas.microsoft.com/sharepoint/v3" xmlns:ns2="1bbc290f-9551-4479-8c89-17adb64f7ac2" targetNamespace="http://schemas.microsoft.com/office/2006/metadata/properties" ma:root="true" ma:fieldsID="934e4e9f1bce970700dbfb87b7322a27" ns1:_="" ns2:_="">
    <xsd:import namespace="http://schemas.microsoft.com/sharepoint/v3"/>
    <xsd:import namespace="1bbc290f-9551-4479-8c89-17adb64f7ac2"/>
    <xsd:element name="properties">
      <xsd:complexType>
        <xsd:sequence>
          <xsd:element name="documentManagement">
            <xsd:complexType>
              <xsd:all>
                <xsd:element ref="ns2:AssociatedItem" minOccurs="0"/>
                <xsd:element ref="ns2:IsRecordCopy" minOccurs="0"/>
                <xsd:element ref="ns2:EDRMState" minOccurs="0"/>
                <xsd:element ref="ns2:EDRMYear" minOccurs="0"/>
                <xsd:element ref="ns2:Project_x0020_Priority" minOccurs="0"/>
                <xsd:element ref="ns2:HasAttachments" minOccurs="0"/>
                <xsd:element ref="ns1:Categories" minOccurs="0"/>
                <xsd:element ref="ns2:Cc" minOccurs="0"/>
                <xsd:element ref="ns2:EmailBcc" minOccurs="0"/>
                <xsd:element ref="ns2:EmailDate" minOccurs="0"/>
                <xsd:element ref="ns2:Sender" minOccurs="0"/>
                <xsd:element ref="ns2:EmailInReplyTo" minOccurs="0"/>
                <xsd:element ref="ns2:EmailReplyTo" minOccurs="0"/>
                <xsd:element ref="ns2:To" minOccurs="0"/>
                <xsd:element ref="ns2:ConversationIndex" minOccurs="0"/>
                <xsd:element ref="ns2:ConversationTopic" minOccurs="0"/>
                <xsd:element ref="ns2:Importance" minOccurs="0"/>
                <xsd:element ref="ns2:MessageID" minOccurs="0"/>
                <xsd:element ref="ns2:MailPreviewData" minOccurs="0"/>
                <xsd:element ref="ns2:OriginalSubject" minOccurs="0"/>
                <xsd:element ref="ns2:EmailReceived" minOccurs="0"/>
                <xsd:element ref="ns2:Locked_x0020_Date" minOccurs="0"/>
                <xsd:element ref="ns1:EmailReferences" minOccurs="0"/>
                <xsd:element ref="ns2:cc88571abdcf4e979e963120e368c2cd" minOccurs="0"/>
                <xsd:element ref="ns2:TaxCatchAll" minOccurs="0"/>
                <xsd:element ref="ns2:TaxCatchAllLabel" minOccurs="0"/>
                <xsd:element ref="ns2:_dlc_DocId" minOccurs="0"/>
                <xsd:element ref="ns2:_dlc_DocIdUrl" minOccurs="0"/>
                <xsd:element ref="ns2:_dlc_DocIdPersistId" minOccurs="0"/>
                <xsd:element ref="ns2:na081baf58f04ddca29024caf6bdd276" minOccurs="0"/>
                <xsd:element ref="ns2:Project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tegories" ma:index="10" nillable="true" ma:displayName="Categories" ma:internalName="Categories">
      <xsd:simpleType>
        <xsd:restriction base="dms:Text"/>
      </xsd:simpleType>
    </xsd:element>
    <xsd:element name="EmailReferences" ma:index="27" nillable="true" ma:displayName="References" ma:hidden="true" ma:internalName="EmailReferences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c290f-9551-4479-8c89-17adb64f7ac2" elementFormDefault="qualified">
    <xsd:import namespace="http://schemas.microsoft.com/office/2006/documentManagement/types"/>
    <xsd:import namespace="http://schemas.microsoft.com/office/infopath/2007/PartnerControls"/>
    <xsd:element name="AssociatedItem" ma:index="2" nillable="true" ma:displayName="Associated Item" ma:format="Hyperlink" ma:internalName="AssociatedItem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sRecordCopy" ma:index="3" nillable="true" ma:displayName="Is Record Copy" ma:default="0" ma:internalName="IsRecordCopy">
      <xsd:simpleType>
        <xsd:restriction base="dms:Boolean"/>
      </xsd:simpleType>
    </xsd:element>
    <xsd:element name="EDRMState" ma:index="4" nillable="true" ma:displayName="EDRM State" ma:default="Open" ma:format="Dropdown" ma:internalName="EDRMState">
      <xsd:simpleType>
        <xsd:restriction base="dms:Choice">
          <xsd:enumeration value="Open"/>
          <xsd:enumeration value="Closed"/>
        </xsd:restriction>
      </xsd:simpleType>
    </xsd:element>
    <xsd:element name="EDRMYear" ma:index="5" nillable="true" ma:displayName="Year" ma:internalName="EDRMYear">
      <xsd:simpleType>
        <xsd:restriction base="dms:Text">
          <xsd:maxLength value="4"/>
        </xsd:restriction>
      </xsd:simpleType>
    </xsd:element>
    <xsd:element name="Project_x0020_Priority" ma:index="7" nillable="true" ma:displayName="Project Priority" ma:default="N/A" ma:format="Dropdown" ma:internalName="Project_x0020_Priority">
      <xsd:simpleType>
        <xsd:restriction base="dms:Choice">
          <xsd:enumeration value="N/A"/>
          <xsd:enumeration value="1"/>
          <xsd:enumeration value="2"/>
          <xsd:enumeration value="3"/>
          <xsd:enumeration value="4"/>
          <xsd:enumeration value="5"/>
          <xsd:enumeration value="6"/>
        </xsd:restriction>
      </xsd:simpleType>
    </xsd:element>
    <xsd:element name="HasAttachments" ma:index="9" nillable="true" ma:displayName="Attachments" ma:default="0" ma:internalName="HasAttachments">
      <xsd:simpleType>
        <xsd:restriction base="dms:Boolean"/>
      </xsd:simpleType>
    </xsd:element>
    <xsd:element name="Cc" ma:index="11" nillable="true" ma:displayName="Cc" ma:internalName="Cc">
      <xsd:simpleType>
        <xsd:restriction base="dms:Note">
          <xsd:maxLength value="255"/>
        </xsd:restriction>
      </xsd:simpleType>
    </xsd:element>
    <xsd:element name="EmailBcc" ma:index="12" nillable="true" ma:displayName="Bcc" ma:internalName="EmailBcc">
      <xsd:simpleType>
        <xsd:restriction base="dms:Text"/>
      </xsd:simpleType>
    </xsd:element>
    <xsd:element name="EmailDate" ma:index="13" nillable="true" ma:displayName="Email Date" ma:internalName="EmailDate">
      <xsd:simpleType>
        <xsd:restriction base="dms:DateTime"/>
      </xsd:simpleType>
    </xsd:element>
    <xsd:element name="Sender" ma:index="14" nillable="true" ma:displayName="From" ma:internalName="Sender">
      <xsd:simpleType>
        <xsd:restriction base="dms:Text"/>
      </xsd:simpleType>
    </xsd:element>
    <xsd:element name="EmailInReplyTo" ma:index="15" nillable="true" ma:displayName="In-Reply-To" ma:internalName="EmailInReplyTo">
      <xsd:simpleType>
        <xsd:restriction base="dms:Text"/>
      </xsd:simpleType>
    </xsd:element>
    <xsd:element name="EmailReplyTo" ma:index="16" nillable="true" ma:displayName="Reply-To" ma:internalName="EmailReplyTo">
      <xsd:simpleType>
        <xsd:restriction base="dms:Text"/>
      </xsd:simpleType>
    </xsd:element>
    <xsd:element name="To" ma:index="18" nillable="true" ma:displayName="To" ma:internalName="To">
      <xsd:simpleType>
        <xsd:restriction base="dms:Text"/>
      </xsd:simpleType>
    </xsd:element>
    <xsd:element name="ConversationIndex" ma:index="19" nillable="true" ma:displayName="Conversation-Index" ma:internalName="ConversationIndex">
      <xsd:simpleType>
        <xsd:restriction base="dms:Text"/>
      </xsd:simpleType>
    </xsd:element>
    <xsd:element name="ConversationTopic" ma:index="20" nillable="true" ma:displayName="Conversation-Topic" ma:internalName="ConversationTopic">
      <xsd:simpleType>
        <xsd:restriction base="dms:Text"/>
      </xsd:simpleType>
    </xsd:element>
    <xsd:element name="Importance" ma:index="21" nillable="true" ma:displayName="Importance" ma:internalName="Importance">
      <xsd:simpleType>
        <xsd:restriction base="dms:Text"/>
      </xsd:simpleType>
    </xsd:element>
    <xsd:element name="MessageID" ma:index="22" nillable="true" ma:displayName="Message-ID" ma:internalName="MessageID">
      <xsd:simpleType>
        <xsd:restriction base="dms:Text"/>
      </xsd:simpleType>
    </xsd:element>
    <xsd:element name="MailPreviewData" ma:index="23" nillable="true" ma:displayName="Mail Preview Data" ma:internalName="MailPreviewData">
      <xsd:simpleType>
        <xsd:restriction base="dms:Note">
          <xsd:maxLength value="255"/>
        </xsd:restriction>
      </xsd:simpleType>
    </xsd:element>
    <xsd:element name="OriginalSubject" ma:index="24" nillable="true" ma:displayName="Original Subject" ma:internalName="OriginalSubject">
      <xsd:simpleType>
        <xsd:restriction base="dms:Text"/>
      </xsd:simpleType>
    </xsd:element>
    <xsd:element name="EmailReceived" ma:index="25" nillable="true" ma:displayName="Received" ma:internalName="EmailReceived">
      <xsd:simpleType>
        <xsd:restriction base="dms:Text"/>
      </xsd:simpleType>
    </xsd:element>
    <xsd:element name="Locked_x0020_Date" ma:index="26" nillable="true" ma:displayName="Locked Date" ma:format="DateOnly" ma:internalName="Locked_x0020_Date" ma:readOnly="false">
      <xsd:simpleType>
        <xsd:restriction base="dms:DateTime"/>
      </xsd:simpleType>
    </xsd:element>
    <xsd:element name="cc88571abdcf4e979e963120e368c2cd" ma:index="28" ma:taxonomy="true" ma:internalName="cc88571abdcf4e979e963120e368c2cd" ma:taxonomyFieldName="EDRMITProjectDocumentType" ma:displayName="Project Document Type" ma:readOnly="false" ma:default="" ma:fieldId="{cc88571a-bdcf-4e97-9e96-3120e368c2cd}" ma:sspId="46471407-907f-4e9c-8375-d6bf1980efe1" ma:termSetId="cfadf7ff-a44e-47a3-bf1c-2fc6e91448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9" nillable="true" ma:displayName="Taxonomy Catch All Column" ma:hidden="true" ma:list="{c847605d-982d-44e1-9b19-616f2815ff8b}" ma:internalName="TaxCatchAll" ma:showField="CatchAllData" ma:web="78e3f119-70fd-461c-b95e-5fa89934ca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0" nillable="true" ma:displayName="Taxonomy Catch All Column1" ma:hidden="true" ma:list="{c847605d-982d-44e1-9b19-616f2815ff8b}" ma:internalName="TaxCatchAllLabel" ma:readOnly="true" ma:showField="CatchAllDataLabel" ma:web="78e3f119-70fd-461c-b95e-5fa89934ca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3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na081baf58f04ddca29024caf6bdd276" ma:index="37" nillable="true" ma:taxonomy="true" ma:internalName="na081baf58f04ddca29024caf6bdd276" ma:taxonomyFieldName="Org_x0020_Unit" ma:displayName="Org Unit" ma:default="" ma:fieldId="{7a081baf-58f0-4ddc-a290-24caf6bdd276}" ma:sspId="46471407-907f-4e9c-8375-d6bf1980efe1" ma:termSetId="782c70aa-6e59-4e9c-b675-a78db51939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Category" ma:index="41" nillable="true" ma:displayName="Project Category" ma:internalName="Project_x0020_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6" ma:displayName="Content Type"/>
        <xsd:element ref="dc:title" minOccurs="0" maxOccurs="1" ma:index="1" ma:displayName="Title"/>
        <xsd:element ref="dc:subject" minOccurs="0" maxOccurs="1" ma:index="17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InReplyTo xmlns="1bbc290f-9551-4479-8c89-17adb64f7ac2" xsi:nil="true"/>
    <ConversationTopic xmlns="1bbc290f-9551-4479-8c89-17adb64f7ac2" xsi:nil="true"/>
    <OriginalSubject xmlns="1bbc290f-9551-4479-8c89-17adb64f7ac2" xsi:nil="true"/>
    <AssociatedItem xmlns="1bbc290f-9551-4479-8c89-17adb64f7ac2">
      <Url xsi:nil="true"/>
      <Description xsi:nil="true"/>
    </AssociatedItem>
    <EDRMState xmlns="1bbc290f-9551-4479-8c89-17adb64f7ac2">Open</EDRMState>
    <Locked_x0020_Date xmlns="1bbc290f-9551-4479-8c89-17adb64f7ac2" xsi:nil="true"/>
    <Project_x0020_Category xmlns="1bbc290f-9551-4479-8c89-17adb64f7ac2" xsi:nil="true"/>
    <EDRMYear xmlns="1bbc290f-9551-4479-8c89-17adb64f7ac2">na</EDRMYear>
    <MessageID xmlns="1bbc290f-9551-4479-8c89-17adb64f7ac2" xsi:nil="true"/>
    <EmailReferences xmlns="http://schemas.microsoft.com/sharepoint/v3" xsi:nil="true"/>
    <EmailDate xmlns="1bbc290f-9551-4479-8c89-17adb64f7ac2" xsi:nil="true"/>
    <To xmlns="1bbc290f-9551-4479-8c89-17adb64f7ac2" xsi:nil="true"/>
    <HasAttachments xmlns="1bbc290f-9551-4479-8c89-17adb64f7ac2">false</HasAttachments>
    <Cc xmlns="1bbc290f-9551-4479-8c89-17adb64f7ac2" xsi:nil="true"/>
    <IsRecordCopy xmlns="1bbc290f-9551-4479-8c89-17adb64f7ac2">false</IsRecordCopy>
    <EmailReplyTo xmlns="1bbc290f-9551-4479-8c89-17adb64f7ac2" xsi:nil="true"/>
    <ConversationIndex xmlns="1bbc290f-9551-4479-8c89-17adb64f7ac2" xsi:nil="true"/>
    <Importance xmlns="1bbc290f-9551-4479-8c89-17adb64f7ac2" xsi:nil="true"/>
    <na081baf58f04ddca29024caf6bdd276 xmlns="1bbc290f-9551-4479-8c89-17adb64f7ac2">
      <Terms xmlns="http://schemas.microsoft.com/office/infopath/2007/PartnerControls"/>
    </na081baf58f04ddca29024caf6bdd276>
    <EmailReceived xmlns="1bbc290f-9551-4479-8c89-17adb64f7ac2" xsi:nil="true"/>
    <Categories xmlns="http://schemas.microsoft.com/sharepoint/v3" xsi:nil="true"/>
    <Sender xmlns="1bbc290f-9551-4479-8c89-17adb64f7ac2" xsi:nil="true"/>
    <EmailBcc xmlns="1bbc290f-9551-4479-8c89-17adb64f7ac2" xsi:nil="true"/>
    <MailPreviewData xmlns="1bbc290f-9551-4479-8c89-17adb64f7ac2" xsi:nil="true"/>
    <TaxCatchAll xmlns="1bbc290f-9551-4479-8c89-17adb64f7ac2">
      <Value>28</Value>
    </TaxCatchAll>
    <Project_x0020_Priority xmlns="1bbc290f-9551-4479-8c89-17adb64f7ac2">N/A</Project_x0020_Priority>
    <cc88571abdcf4e979e963120e368c2cd xmlns="1bbc290f-9551-4479-8c89-17adb64f7ac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69b1d6a3-fc6c-4e5a-a464-a6c3bd6b6119</TermId>
        </TermInfo>
      </Terms>
    </cc88571abdcf4e979e963120e368c2cd>
    <_dlc_DocId xmlns="1bbc290f-9551-4479-8c89-17adb64f7ac2">FVX4ENP4VJ3C-18-917</_dlc_DocId>
    <_dlc_DocIdUrl xmlns="1bbc290f-9551-4479-8c89-17adb64f7ac2">
      <Url>https://docs.yrp.local/sites/trained/_layouts/15/DocIdRedir.aspx?ID=FVX4ENP4VJ3C-18-917</Url>
      <Description>FVX4ENP4VJ3C-18-917</Description>
    </_dlc_DocIdUrl>
  </documentManagement>
</p:properties>
</file>

<file path=customXml/item3.xml><?xml version="1.0" encoding="utf-8"?>
<?mso-contentType ?>
<SharedContentType xmlns="Microsoft.SharePoint.Taxonomy.ContentTypeSync" SourceId="46471407-907f-4e9c-8375-d6bf1980efe1" ContentTypeId="0x0101007C4AF017C6BAAE41BCC9A76495DEBB250082EF323E1C244685A5D44B7849A43850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09708A-FBA5-416F-BB31-24C298443C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bbc290f-9551-4479-8c89-17adb64f7a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2F88FB-1C70-48FC-893F-B28631B51CE3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bbc290f-9551-4479-8c89-17adb64f7ac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48736B-0E49-46A1-89E2-A135C58B64A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F79CF361-DB89-43E4-9BEE-19001362FFED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48AC1C31-BAB0-4E9F-8612-02977993F9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Words>1895</Words>
  <Application>Microsoft Office PowerPoint</Application>
  <PresentationFormat>Widescreen</PresentationFormat>
  <Paragraphs>398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Articulate</vt:lpstr>
      <vt:lpstr>Articulate Extrabold</vt:lpstr>
      <vt:lpstr>Calibri</vt:lpstr>
      <vt:lpstr>Calibri Light</vt:lpstr>
      <vt:lpstr>Ink Free</vt:lpstr>
      <vt:lpstr>Univers LT Std 45 Light</vt:lpstr>
      <vt:lpstr>Univers LT Std 57 Cn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CHALLENGES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RESPONSE</vt:lpstr>
      <vt:lpstr>RESULTS</vt:lpstr>
      <vt:lpstr>RESULTS</vt:lpstr>
      <vt:lpstr>FEEDBACK</vt:lpstr>
      <vt:lpstr>FEEDBACK</vt:lpstr>
      <vt:lpstr>FEEDBACK</vt:lpstr>
      <vt:lpstr>FEEDBACK</vt:lpstr>
      <vt:lpstr>FEEDBACK</vt:lpstr>
      <vt:lpstr>FEEDBACK</vt:lpstr>
      <vt:lpstr>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</vt:vector>
  </TitlesOfParts>
  <Company>Hamilton Police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Strancaric_Tom</dc:creator>
  <cp:lastModifiedBy>Tom Strancaric</cp:lastModifiedBy>
  <cp:revision>163</cp:revision>
  <dcterms:created xsi:type="dcterms:W3CDTF">2020-09-16T13:00:54Z</dcterms:created>
  <dcterms:modified xsi:type="dcterms:W3CDTF">2020-09-30T13:01:59Z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VirtualLearningHPS-Presentation-2020</vt:lpwstr>
  </property>
  <property fmtid="{D5CDD505-2E9C-101B-9397-08002B2CF9AE}" pid="4" name="ArticulateProjectVersion">
    <vt:lpwstr>8</vt:lpwstr>
  </property>
  <property fmtid="{D5CDD505-2E9C-101B-9397-08002B2CF9AE}" pid="5" name="ContentTypeId">
    <vt:lpwstr>0x0101007C4AF017C6BAAE41BCC9A76495DEBB250082EF323E1C244685A5D44B7849A43850006988C71EB19B044F925E14EF938D55B3</vt:lpwstr>
  </property>
  <property fmtid="{D5CDD505-2E9C-101B-9397-08002B2CF9AE}" pid="6" name="Org Unit">
    <vt:lpwstr/>
  </property>
  <property fmtid="{D5CDD505-2E9C-101B-9397-08002B2CF9AE}" pid="7" name="_dlc_DocIdItemGuid">
    <vt:lpwstr>055bb31c-4b73-4caa-8fbc-2f5f760036bf</vt:lpwstr>
  </property>
  <property fmtid="{D5CDD505-2E9C-101B-9397-08002B2CF9AE}" pid="8" name="EDRMITProjectDocumentType">
    <vt:lpwstr>28;#Presentations|69b1d6a3-fc6c-4e5a-a464-a6c3bd6b6119</vt:lpwstr>
  </property>
  <property fmtid="{D5CDD505-2E9C-101B-9397-08002B2CF9AE}" pid="9" name="SharedWithUsers">
    <vt:lpwstr>102;#Siu, Jason #5903</vt:lpwstr>
  </property>
  <property fmtid="{D5CDD505-2E9C-101B-9397-08002B2CF9AE}" pid="10" name="_docset_NoMedatataSyncRequired">
    <vt:lpwstr>False</vt:lpwstr>
  </property>
  <property fmtid="{D5CDD505-2E9C-101B-9397-08002B2CF9AE}" pid="11" name="ArticulateGUID">
    <vt:lpwstr>E471A343-B7BE-4248-93E2-A20454782058</vt:lpwstr>
  </property>
  <property fmtid="{D5CDD505-2E9C-101B-9397-08002B2CF9AE}" pid="12" name="ArticulateProjectFull">
    <vt:lpwstr>C:\Users\valsi\Desktop\Virtual Learning HPS aYRP Presentation 2020 (3).ppta</vt:lpwstr>
  </property>
</Properties>
</file>